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2.xml" ContentType="application/vnd.openxmlformats-officedocument.themeOverr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6"/>
  </p:notesMasterIdLst>
  <p:sldIdLst>
    <p:sldId id="257" r:id="rId2"/>
    <p:sldId id="258" r:id="rId3"/>
    <p:sldId id="259" r:id="rId4"/>
    <p:sldId id="289" r:id="rId5"/>
    <p:sldId id="295" r:id="rId6"/>
    <p:sldId id="288" r:id="rId7"/>
    <p:sldId id="260" r:id="rId8"/>
    <p:sldId id="280" r:id="rId9"/>
    <p:sldId id="264" r:id="rId10"/>
    <p:sldId id="281" r:id="rId11"/>
    <p:sldId id="282" r:id="rId12"/>
    <p:sldId id="269" r:id="rId13"/>
    <p:sldId id="270" r:id="rId14"/>
    <p:sldId id="283" r:id="rId15"/>
    <p:sldId id="291" r:id="rId16"/>
    <p:sldId id="292" r:id="rId17"/>
    <p:sldId id="274" r:id="rId18"/>
    <p:sldId id="284" r:id="rId19"/>
    <p:sldId id="285" r:id="rId20"/>
    <p:sldId id="294" r:id="rId21"/>
    <p:sldId id="293" r:id="rId22"/>
    <p:sldId id="296" r:id="rId23"/>
    <p:sldId id="297" r:id="rId24"/>
    <p:sldId id="279" r:id="rId25"/>
  </p:sldIdLst>
  <p:sldSz cx="12192000" cy="6858000"/>
  <p:notesSz cx="6858000" cy="9144000"/>
  <p:embeddedFontLst>
    <p:embeddedFont>
      <p:font typeface="思源黑体 CN ExtraLight" panose="02010600030101010101" charset="-122"/>
      <p:regular r:id="rId27"/>
    </p:embeddedFont>
    <p:embeddedFont>
      <p:font typeface="思源黑体 CN Normal" panose="02010600030101010101" charset="-122"/>
      <p:regular r:id="rId28"/>
    </p:embeddedFont>
    <p:embeddedFont>
      <p:font typeface="等线" panose="02010600030101010101" pitchFamily="2" charset="-122"/>
      <p:regular r:id="rId29"/>
      <p:bold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759" autoAdjust="0"/>
  </p:normalViewPr>
  <p:slideViewPr>
    <p:cSldViewPr snapToGrid="0">
      <p:cViewPr varScale="1">
        <p:scale>
          <a:sx n="109" d="100"/>
          <a:sy n="109" d="100"/>
        </p:scale>
        <p:origin x="468" y="10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DCFACF-B3C0-45EA-923D-C5643E52280F}" type="datetimeFigureOut">
              <a:rPr lang="zh-CN" altLang="en-US" smtClean="0"/>
              <a:t>2025/5/7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DB3D0-2484-483A-851D-CB1D12FD893A}" type="slidenum">
              <a:rPr lang="zh-CN" altLang="en-US" smtClean="0"/>
              <a:t>‹#›</a:t>
            </a:fld>
            <a:endParaRPr lang="zh-CN" altLang="en-US"/>
          </a:p>
        </p:txBody>
      </p:sp>
    </p:spTree>
    <p:extLst>
      <p:ext uri="{BB962C8B-B14F-4D97-AF65-F5344CB8AC3E}">
        <p14:creationId xmlns:p14="http://schemas.microsoft.com/office/powerpoint/2010/main" val="929324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各位</a:t>
            </a:r>
            <a:r>
              <a:rPr lang="zh-CN" altLang="en-US" sz="1800" dirty="0">
                <a:effectLst/>
                <a:ea typeface="等线" panose="02010600030101010101" pitchFamily="2" charset="-122"/>
                <a:cs typeface="Times New Roman" panose="02020603050405020304" pitchFamily="18" charset="0"/>
              </a:rPr>
              <a:t>评审</a:t>
            </a:r>
            <a:r>
              <a:rPr lang="zh-CN" altLang="zh-CN" sz="1800" dirty="0">
                <a:effectLst/>
                <a:ea typeface="等线" panose="02010600030101010101" pitchFamily="2" charset="-122"/>
                <a:cs typeface="Times New Roman" panose="02020603050405020304" pitchFamily="18" charset="0"/>
              </a:rPr>
              <a:t>老师</a:t>
            </a:r>
            <a:r>
              <a:rPr lang="zh-CN" altLang="en-US" sz="1800" dirty="0">
                <a:effectLst/>
                <a:ea typeface="等线" panose="02010600030101010101" pitchFamily="2" charset="-122"/>
                <a:cs typeface="Times New Roman" panose="02020603050405020304" pitchFamily="18" charset="0"/>
              </a:rPr>
              <a:t>早上</a:t>
            </a:r>
            <a:r>
              <a:rPr lang="zh-CN" altLang="zh-CN" sz="1800" dirty="0">
                <a:effectLst/>
                <a:ea typeface="等线" panose="02010600030101010101" pitchFamily="2" charset="-122"/>
                <a:cs typeface="Times New Roman" panose="02020603050405020304" pitchFamily="18" charset="0"/>
              </a:rPr>
              <a:t>好，</a:t>
            </a:r>
            <a:r>
              <a:rPr lang="zh-CN" altLang="en-US" sz="1800" dirty="0">
                <a:effectLst/>
                <a:ea typeface="等线" panose="02010600030101010101" pitchFamily="2" charset="-122"/>
                <a:cs typeface="Times New Roman" panose="02020603050405020304" pitchFamily="18" charset="0"/>
              </a:rPr>
              <a:t>我是来自计科</a:t>
            </a:r>
            <a:r>
              <a:rPr lang="en-US" altLang="zh-CN" sz="1800" dirty="0">
                <a:effectLst/>
                <a:ea typeface="等线" panose="02010600030101010101" pitchFamily="2" charset="-122"/>
                <a:cs typeface="Times New Roman" panose="02020603050405020304" pitchFamily="18" charset="0"/>
              </a:rPr>
              <a:t>1</a:t>
            </a:r>
            <a:r>
              <a:rPr lang="zh-CN" altLang="en-US" sz="1800" dirty="0">
                <a:effectLst/>
                <a:ea typeface="等线" panose="02010600030101010101" pitchFamily="2" charset="-122"/>
                <a:cs typeface="Times New Roman" panose="02020603050405020304" pitchFamily="18" charset="0"/>
              </a:rPr>
              <a:t>班的何锐生。接下来由我进行毕业项目的展示。</a:t>
            </a:r>
            <a:r>
              <a:rPr lang="zh-CN" altLang="zh-CN" sz="1800" dirty="0">
                <a:effectLst/>
                <a:ea typeface="等线" panose="02010600030101010101" pitchFamily="2" charset="-122"/>
                <a:cs typeface="Times New Roman" panose="02020603050405020304" pitchFamily="18" charset="0"/>
              </a:rPr>
              <a:t>我的项目主题是《</a:t>
            </a:r>
            <a:r>
              <a:rPr kumimoji="0" lang="zh-CN" altLang="en-US" sz="18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rPr>
              <a:t>基于内窥镜图像的</a:t>
            </a:r>
            <a:r>
              <a:rPr kumimoji="0" lang="en-US" altLang="zh-CN" sz="18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rPr>
              <a:t>YOLO</a:t>
            </a:r>
            <a:r>
              <a:rPr kumimoji="0" lang="zh-CN" altLang="en-US" sz="18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rPr>
              <a:t>建模与优化研究</a:t>
            </a:r>
            <a:r>
              <a:rPr lang="zh-CN" altLang="zh-CN" sz="1800" dirty="0">
                <a:effectLst/>
                <a:ea typeface="等线"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1</a:t>
            </a:fld>
            <a:endParaRPr lang="zh-CN" altLang="en-US"/>
          </a:p>
        </p:txBody>
      </p:sp>
    </p:spTree>
    <p:extLst>
      <p:ext uri="{BB962C8B-B14F-4D97-AF65-F5344CB8AC3E}">
        <p14:creationId xmlns:p14="http://schemas.microsoft.com/office/powerpoint/2010/main" val="3312997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latin typeface="等线" panose="02010600030101010101" pitchFamily="2" charset="-122"/>
                <a:cs typeface="Times New Roman" panose="02020603050405020304" pitchFamily="18" charset="0"/>
              </a:rPr>
              <a:t>mAP</a:t>
            </a:r>
            <a:r>
              <a:rPr lang="zh-CN" altLang="zh-CN" sz="1800" dirty="0">
                <a:effectLst/>
                <a:ea typeface="等线" panose="02010600030101010101" pitchFamily="2" charset="-122"/>
                <a:cs typeface="Times New Roman" panose="02020603050405020304" pitchFamily="18" charset="0"/>
              </a:rPr>
              <a:t>是深度学习模型性能评估中非常重要的一种指标，影响它的主要有三种因素：模型复杂度、数据集大小和超参数选择。</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10</a:t>
            </a:fld>
            <a:endParaRPr lang="zh-CN" altLang="en-US"/>
          </a:p>
        </p:txBody>
      </p:sp>
    </p:spTree>
    <p:extLst>
      <p:ext uri="{BB962C8B-B14F-4D97-AF65-F5344CB8AC3E}">
        <p14:creationId xmlns:p14="http://schemas.microsoft.com/office/powerpoint/2010/main" val="2431376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根据这三点，我们</a:t>
            </a:r>
            <a:r>
              <a:rPr lang="zh-CN" altLang="en-US" sz="1800" dirty="0">
                <a:effectLst/>
                <a:ea typeface="等线" panose="02010600030101010101" pitchFamily="2" charset="-122"/>
                <a:cs typeface="Times New Roman" panose="02020603050405020304" pitchFamily="18" charset="0"/>
              </a:rPr>
              <a:t>便初步有了这五个</a:t>
            </a:r>
            <a:r>
              <a:rPr lang="zh-CN" altLang="zh-CN" sz="1800" dirty="0">
                <a:effectLst/>
                <a:ea typeface="等线" panose="02010600030101010101" pitchFamily="2" charset="-122"/>
                <a:cs typeface="Times New Roman" panose="02020603050405020304" pitchFamily="18" charset="0"/>
              </a:rPr>
              <a:t>优化</a:t>
            </a:r>
            <a:r>
              <a:rPr lang="en-US" altLang="zh-CN" sz="1800" dirty="0" err="1">
                <a:effectLst/>
                <a:ea typeface="等线" panose="02010600030101010101" pitchFamily="2" charset="-122"/>
                <a:cs typeface="Times New Roman" panose="02020603050405020304" pitchFamily="18" charset="0"/>
              </a:rPr>
              <a:t>mAP</a:t>
            </a:r>
            <a:r>
              <a:rPr lang="zh-CN" altLang="zh-CN" sz="1800" dirty="0">
                <a:effectLst/>
                <a:ea typeface="等线" panose="02010600030101010101" pitchFamily="2" charset="-122"/>
                <a:cs typeface="Times New Roman" panose="02020603050405020304" pitchFamily="18" charset="0"/>
              </a:rPr>
              <a:t>指标的方法。本</a:t>
            </a:r>
            <a:r>
              <a:rPr lang="zh-CN" altLang="en-US" sz="1800" dirty="0">
                <a:effectLst/>
                <a:ea typeface="等线" panose="02010600030101010101" pitchFamily="2" charset="-122"/>
                <a:cs typeface="Times New Roman" panose="02020603050405020304" pitchFamily="18" charset="0"/>
              </a:rPr>
              <a:t>工作主要根据第二和第三点优化思路对我们的模型进行有效的性能提升。</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11</a:t>
            </a:fld>
            <a:endParaRPr lang="zh-CN" altLang="en-US"/>
          </a:p>
        </p:txBody>
      </p:sp>
    </p:spTree>
    <p:extLst>
      <p:ext uri="{BB962C8B-B14F-4D97-AF65-F5344CB8AC3E}">
        <p14:creationId xmlns:p14="http://schemas.microsoft.com/office/powerpoint/2010/main" val="1753049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接着是我的改进方法</a:t>
            </a:r>
          </a:p>
        </p:txBody>
      </p:sp>
      <p:sp>
        <p:nvSpPr>
          <p:cNvPr id="4" name="灯片编号占位符 3"/>
          <p:cNvSpPr>
            <a:spLocks noGrp="1"/>
          </p:cNvSpPr>
          <p:nvPr>
            <p:ph type="sldNum" sz="quarter" idx="5"/>
          </p:nvPr>
        </p:nvSpPr>
        <p:spPr/>
        <p:txBody>
          <a:bodyPr/>
          <a:lstStyle/>
          <a:p>
            <a:fld id="{9D1DB3D0-2484-483A-851D-CB1D12FD893A}" type="slidenum">
              <a:rPr lang="zh-CN" altLang="en-US" smtClean="0"/>
              <a:t>12</a:t>
            </a:fld>
            <a:endParaRPr lang="zh-CN" altLang="en-US"/>
          </a:p>
        </p:txBody>
      </p:sp>
    </p:spTree>
    <p:extLst>
      <p:ext uri="{BB962C8B-B14F-4D97-AF65-F5344CB8AC3E}">
        <p14:creationId xmlns:p14="http://schemas.microsoft.com/office/powerpoint/2010/main" val="276411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首先我要介绍一下</a:t>
            </a:r>
            <a:r>
              <a:rPr lang="en-US" altLang="zh-CN" dirty="0"/>
              <a:t>YOLO</a:t>
            </a:r>
            <a:r>
              <a:rPr lang="zh-CN" altLang="en-US" dirty="0"/>
              <a:t>默认使用的损失函数</a:t>
            </a:r>
            <a:r>
              <a:rPr lang="en-US" altLang="zh-CN" dirty="0"/>
              <a:t>CIOU</a:t>
            </a:r>
            <a:r>
              <a:rPr lang="zh-CN" altLang="en-US" dirty="0"/>
              <a:t>。</a:t>
            </a:r>
            <a:r>
              <a:rPr lang="zh-CN" altLang="zh-CN" sz="1800" dirty="0">
                <a:effectLst/>
                <a:ea typeface="等线" panose="02010600030101010101" pitchFamily="2" charset="-122"/>
                <a:cs typeface="Times New Roman" panose="02020603050405020304" pitchFamily="18" charset="0"/>
              </a:rPr>
              <a:t>它是一种同时考虑了重叠面积、中心点距离和宽高比的损失函数，它使得评价更加全面和准确。但是，当实际检测框和预测框中心点重合长宽比一致时，</a:t>
            </a:r>
            <a:r>
              <a:rPr lang="en-US" altLang="zh-CN" sz="1800" dirty="0">
                <a:effectLst/>
                <a:ea typeface="等线" panose="02010600030101010101" pitchFamily="2" charset="-122"/>
                <a:cs typeface="Times New Roman" panose="02020603050405020304" pitchFamily="18" charset="0"/>
              </a:rPr>
              <a:t>CIOU</a:t>
            </a:r>
            <a:r>
              <a:rPr lang="zh-CN" altLang="zh-CN" sz="1800" dirty="0">
                <a:effectLst/>
                <a:ea typeface="等线" panose="02010600030101010101" pitchFamily="2" charset="-122"/>
                <a:cs typeface="Times New Roman" panose="02020603050405020304" pitchFamily="18" charset="0"/>
              </a:rPr>
              <a:t>就会失效，在多个预测框大面积重叠的情况下，</a:t>
            </a:r>
            <a:r>
              <a:rPr lang="en-US" altLang="zh-CN" sz="1800" dirty="0">
                <a:effectLst/>
                <a:ea typeface="等线" panose="02010600030101010101" pitchFamily="2" charset="-122"/>
                <a:cs typeface="Times New Roman" panose="02020603050405020304" pitchFamily="18" charset="0"/>
              </a:rPr>
              <a:t>CIOU</a:t>
            </a:r>
            <a:r>
              <a:rPr lang="zh-CN" altLang="zh-CN" sz="1800" dirty="0">
                <a:effectLst/>
                <a:ea typeface="等线" panose="02010600030101010101" pitchFamily="2" charset="-122"/>
                <a:cs typeface="Times New Roman" panose="02020603050405020304" pitchFamily="18" charset="0"/>
              </a:rPr>
              <a:t>也不能反映出实际情况。</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13</a:t>
            </a:fld>
            <a:endParaRPr lang="zh-CN" altLang="en-US"/>
          </a:p>
        </p:txBody>
      </p:sp>
    </p:spTree>
    <p:extLst>
      <p:ext uri="{BB962C8B-B14F-4D97-AF65-F5344CB8AC3E}">
        <p14:creationId xmlns:p14="http://schemas.microsoft.com/office/powerpoint/2010/main" val="1453774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这便有了思路</a:t>
            </a:r>
            <a:r>
              <a:rPr lang="en-US" altLang="zh-CN" dirty="0"/>
              <a:t>1</a:t>
            </a:r>
            <a:r>
              <a:rPr lang="zh-CN" altLang="en-US" dirty="0"/>
              <a:t>：更换损失函数。首先，我尝试了</a:t>
            </a:r>
            <a:r>
              <a:rPr lang="en-US" altLang="zh-CN" dirty="0" err="1"/>
              <a:t>MPDIoU</a:t>
            </a:r>
            <a:r>
              <a:rPr lang="zh-CN" altLang="en-US" dirty="0"/>
              <a:t>，它是一种用于目标检测中边界框重叠和相似性度量的新方法，它能有效解决这两种情况。但是通过观察评价指标，我发现提升的并不多，数值我会在后面展示。接着，通过观察数据集，我发现许多良性肿瘤相对于恶性肿瘤更小，</a:t>
            </a:r>
            <a:r>
              <a:rPr lang="zh-CN" altLang="en-US" sz="1800" dirty="0">
                <a:solidFill>
                  <a:srgbClr val="000000"/>
                </a:solidFill>
                <a:effectLst/>
                <a:latin typeface="宋体" panose="02010600030101010101" pitchFamily="2" charset="-122"/>
                <a:ea typeface="宋体" panose="02010600030101010101" pitchFamily="2" charset="-122"/>
              </a:rPr>
              <a:t>在临床上通常表现为声带上的小结节，这给特征提取带来巨大困难。</a:t>
            </a:r>
            <a:r>
              <a:rPr lang="zh-CN" altLang="zh-CN" sz="1800" dirty="0">
                <a:effectLst/>
                <a:ea typeface="等线" panose="02010600030101010101" pitchFamily="2" charset="-122"/>
                <a:cs typeface="Times New Roman" panose="02020603050405020304" pitchFamily="18" charset="0"/>
              </a:rPr>
              <a:t>为了更好地提升模型的性能，我使用了</a:t>
            </a:r>
            <a:r>
              <a:rPr lang="en-US" altLang="zh-CN" sz="1800" dirty="0">
                <a:effectLst/>
                <a:ea typeface="等线" panose="02010600030101010101" pitchFamily="2" charset="-122"/>
                <a:cs typeface="Times New Roman" panose="02020603050405020304" pitchFamily="18" charset="0"/>
              </a:rPr>
              <a:t>NWD</a:t>
            </a:r>
            <a:r>
              <a:rPr lang="zh-CN" altLang="zh-CN" sz="1800" dirty="0">
                <a:effectLst/>
                <a:ea typeface="等线" panose="02010600030101010101" pitchFamily="2" charset="-122"/>
                <a:cs typeface="Times New Roman" panose="02020603050405020304" pitchFamily="18" charset="0"/>
              </a:rPr>
              <a:t>，它是一个新的度量方法来计算框和框之间的相似度，就是把框建模成高斯分布，然后用</a:t>
            </a:r>
            <a:r>
              <a:rPr lang="en-US" altLang="zh-CN" sz="1800" dirty="0">
                <a:effectLst/>
                <a:ea typeface="等线" panose="02010600030101010101" pitchFamily="2" charset="-122"/>
                <a:cs typeface="Times New Roman" panose="02020603050405020304" pitchFamily="18" charset="0"/>
              </a:rPr>
              <a:t>Wasserstein</a:t>
            </a:r>
            <a:r>
              <a:rPr lang="zh-CN" altLang="zh-CN" sz="1800" dirty="0">
                <a:effectLst/>
                <a:ea typeface="等线" panose="02010600030101010101" pitchFamily="2" charset="-122"/>
                <a:cs typeface="Times New Roman" panose="02020603050405020304" pitchFamily="18" charset="0"/>
              </a:rPr>
              <a:t>（读我色斯汀，沃瑟斯坦）距离来度量这两个分布之间的相似度，来代替</a:t>
            </a:r>
            <a:r>
              <a:rPr lang="en-US" altLang="zh-CN" sz="1800" dirty="0" err="1">
                <a:effectLst/>
                <a:ea typeface="等线" panose="02010600030101010101" pitchFamily="2" charset="-122"/>
                <a:cs typeface="Times New Roman" panose="02020603050405020304" pitchFamily="18" charset="0"/>
              </a:rPr>
              <a:t>IoU</a:t>
            </a:r>
            <a:r>
              <a:rPr lang="zh-CN" altLang="zh-CN" sz="1800" dirty="0">
                <a:effectLst/>
                <a:ea typeface="等线" panose="02010600030101010101" pitchFamily="2" charset="-122"/>
                <a:cs typeface="Times New Roman" panose="02020603050405020304" pitchFamily="18" charset="0"/>
              </a:rPr>
              <a:t>。这个距离的好处是：即便是</a:t>
            </a:r>
            <a:r>
              <a:rPr lang="en-US" altLang="zh-CN" sz="1800" dirty="0">
                <a:effectLst/>
                <a:ea typeface="等线" panose="02010600030101010101" pitchFamily="2" charset="-122"/>
                <a:cs typeface="Times New Roman" panose="02020603050405020304" pitchFamily="18" charset="0"/>
              </a:rPr>
              <a:t>2</a:t>
            </a:r>
            <a:r>
              <a:rPr lang="zh-CN" altLang="zh-CN" sz="1800" dirty="0">
                <a:effectLst/>
                <a:ea typeface="等线" panose="02010600030101010101" pitchFamily="2" charset="-122"/>
                <a:cs typeface="Times New Roman" panose="02020603050405020304" pitchFamily="18" charset="0"/>
              </a:rPr>
              <a:t>个框完全不重叠，或者重叠很少，还是可以度量出相似度出来。另外，</a:t>
            </a:r>
            <a:r>
              <a:rPr lang="en-US" altLang="zh-CN" sz="1800" dirty="0">
                <a:effectLst/>
                <a:ea typeface="等线" panose="02010600030101010101" pitchFamily="2" charset="-122"/>
                <a:cs typeface="Times New Roman" panose="02020603050405020304" pitchFamily="18" charset="0"/>
              </a:rPr>
              <a:t>NWD</a:t>
            </a:r>
            <a:r>
              <a:rPr lang="zh-CN" altLang="zh-CN" sz="1800" dirty="0">
                <a:effectLst/>
                <a:ea typeface="等线" panose="02010600030101010101" pitchFamily="2" charset="-122"/>
                <a:cs typeface="Times New Roman" panose="02020603050405020304" pitchFamily="18" charset="0"/>
              </a:rPr>
              <a:t>对于目标的尺度不敏感，对于小目标的更加的稳定。</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14</a:t>
            </a:fld>
            <a:endParaRPr lang="zh-CN" altLang="en-US"/>
          </a:p>
        </p:txBody>
      </p:sp>
    </p:spTree>
    <p:extLst>
      <p:ext uri="{BB962C8B-B14F-4D97-AF65-F5344CB8AC3E}">
        <p14:creationId xmlns:p14="http://schemas.microsoft.com/office/powerpoint/2010/main" val="1162607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第二个思路是增加小目标检测层。左侧是</a:t>
            </a:r>
            <a:r>
              <a:rPr lang="en-US" altLang="zh-CN" sz="1800" dirty="0">
                <a:solidFill>
                  <a:srgbClr val="000000"/>
                </a:solidFill>
                <a:effectLst/>
                <a:latin typeface="宋体" panose="02010600030101010101" pitchFamily="2" charset="-122"/>
                <a:ea typeface="宋体" panose="02010600030101010101" pitchFamily="2" charset="-122"/>
              </a:rPr>
              <a:t>YOLOv5</a:t>
            </a:r>
            <a:r>
              <a:rPr lang="zh-CN" altLang="en-US" sz="1800" dirty="0">
                <a:solidFill>
                  <a:srgbClr val="000000"/>
                </a:solidFill>
                <a:effectLst/>
                <a:latin typeface="宋体" panose="02010600030101010101" pitchFamily="2" charset="-122"/>
                <a:ea typeface="宋体" panose="02010600030101010101" pitchFamily="2" charset="-122"/>
              </a:rPr>
              <a:t>的网络结构图，由输入端</a:t>
            </a:r>
            <a:r>
              <a:rPr lang="en-US" altLang="zh-CN" sz="1800" dirty="0">
                <a:solidFill>
                  <a:srgbClr val="000000"/>
                </a:solidFill>
                <a:effectLst/>
                <a:latin typeface="宋体" panose="02010600030101010101" pitchFamily="2" charset="-122"/>
                <a:ea typeface="宋体" panose="02010600030101010101" pitchFamily="2" charset="-122"/>
              </a:rPr>
              <a:t>+</a:t>
            </a:r>
            <a:r>
              <a:rPr lang="en-US" altLang="zh-CN" sz="1800" dirty="0" err="1">
                <a:solidFill>
                  <a:srgbClr val="000000"/>
                </a:solidFill>
                <a:effectLst/>
                <a:latin typeface="宋体" panose="02010600030101010101" pitchFamily="2" charset="-122"/>
                <a:ea typeface="宋体" panose="02010600030101010101" pitchFamily="2" charset="-122"/>
              </a:rPr>
              <a:t>Backbone+Neck+Head</a:t>
            </a:r>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组成。图里我们可以看到原始的 </a:t>
            </a:r>
            <a:r>
              <a:rPr lang="en-US" altLang="zh-CN" sz="1800" dirty="0">
                <a:solidFill>
                  <a:srgbClr val="000000"/>
                </a:solidFill>
                <a:effectLst/>
                <a:latin typeface="宋体" panose="02010600030101010101" pitchFamily="2" charset="-122"/>
                <a:ea typeface="宋体" panose="02010600030101010101" pitchFamily="2" charset="-122"/>
              </a:rPr>
              <a:t>YOLOv5 </a:t>
            </a:r>
            <a:r>
              <a:rPr lang="zh-CN" altLang="en-US" sz="1800" dirty="0">
                <a:solidFill>
                  <a:srgbClr val="000000"/>
                </a:solidFill>
                <a:effectLst/>
                <a:latin typeface="宋体" panose="02010600030101010101" pitchFamily="2" charset="-122"/>
                <a:ea typeface="宋体" panose="02010600030101010101" pitchFamily="2" charset="-122"/>
              </a:rPr>
              <a:t>有 </a:t>
            </a:r>
            <a:r>
              <a:rPr lang="en-US" altLang="zh-CN" sz="1800" dirty="0">
                <a:solidFill>
                  <a:srgbClr val="000000"/>
                </a:solidFill>
                <a:effectLst/>
                <a:latin typeface="宋体" panose="02010600030101010101" pitchFamily="2" charset="-122"/>
                <a:ea typeface="宋体" panose="02010600030101010101" pitchFamily="2" charset="-122"/>
              </a:rPr>
              <a:t>3 </a:t>
            </a:r>
            <a:r>
              <a:rPr lang="zh-CN" altLang="en-US" sz="1800" dirty="0">
                <a:solidFill>
                  <a:srgbClr val="000000"/>
                </a:solidFill>
                <a:effectLst/>
                <a:latin typeface="宋体" panose="02010600030101010101" pitchFamily="2" charset="-122"/>
                <a:ea typeface="宋体" panose="02010600030101010101" pitchFamily="2" charset="-122"/>
              </a:rPr>
              <a:t>个检测头：分别是 </a:t>
            </a:r>
            <a:r>
              <a:rPr lang="en-US" altLang="zh-CN" sz="1800" dirty="0">
                <a:solidFill>
                  <a:srgbClr val="000000"/>
                </a:solidFill>
                <a:effectLst/>
                <a:latin typeface="宋体" panose="02010600030101010101" pitchFamily="2" charset="-122"/>
                <a:ea typeface="宋体" panose="02010600030101010101" pitchFamily="2" charset="-122"/>
              </a:rPr>
              <a:t>20*20</a:t>
            </a:r>
            <a:r>
              <a:rPr lang="zh-CN" altLang="en-US" sz="1800" dirty="0">
                <a:solidFill>
                  <a:srgbClr val="000000"/>
                </a:solidFill>
                <a:effectLst/>
                <a:latin typeface="宋体" panose="02010600030101010101" pitchFamily="2" charset="-122"/>
                <a:ea typeface="宋体" panose="02010600030101010101" pitchFamily="2" charset="-122"/>
              </a:rPr>
              <a:t>（大目标）、</a:t>
            </a:r>
            <a:r>
              <a:rPr lang="en-US" altLang="zh-CN" sz="1800" dirty="0">
                <a:solidFill>
                  <a:srgbClr val="000000"/>
                </a:solidFill>
                <a:effectLst/>
                <a:latin typeface="宋体" panose="02010600030101010101" pitchFamily="2" charset="-122"/>
                <a:ea typeface="宋体" panose="02010600030101010101" pitchFamily="2" charset="-122"/>
              </a:rPr>
              <a:t>40*40</a:t>
            </a:r>
            <a:r>
              <a:rPr lang="zh-CN" altLang="en-US" sz="1800" dirty="0">
                <a:solidFill>
                  <a:srgbClr val="000000"/>
                </a:solidFill>
                <a:effectLst/>
                <a:latin typeface="宋体" panose="02010600030101010101" pitchFamily="2" charset="-122"/>
                <a:ea typeface="宋体" panose="02010600030101010101" pitchFamily="2" charset="-122"/>
              </a:rPr>
              <a:t>（中目标）和 </a:t>
            </a:r>
            <a:r>
              <a:rPr lang="en-US" altLang="zh-CN" sz="1800" dirty="0">
                <a:solidFill>
                  <a:srgbClr val="000000"/>
                </a:solidFill>
                <a:effectLst/>
                <a:latin typeface="宋体" panose="02010600030101010101" pitchFamily="2" charset="-122"/>
                <a:ea typeface="宋体" panose="02010600030101010101" pitchFamily="2" charset="-122"/>
              </a:rPr>
              <a:t>80*80</a:t>
            </a:r>
            <a:r>
              <a:rPr lang="zh-CN" altLang="en-US" sz="1800" dirty="0">
                <a:solidFill>
                  <a:srgbClr val="000000"/>
                </a:solidFill>
                <a:effectLst/>
                <a:latin typeface="宋体" panose="02010600030101010101" pitchFamily="2" charset="-122"/>
                <a:ea typeface="宋体" panose="02010600030101010101" pitchFamily="2" charset="-122"/>
              </a:rPr>
              <a:t>（小目标），我们要增加小目标检测层，就可以在</a:t>
            </a:r>
            <a:r>
              <a:rPr lang="en-US" altLang="zh-CN" sz="1800" dirty="0">
                <a:solidFill>
                  <a:srgbClr val="000000"/>
                </a:solidFill>
                <a:effectLst/>
                <a:latin typeface="宋体" panose="02010600030101010101" pitchFamily="2" charset="-122"/>
                <a:ea typeface="宋体" panose="02010600030101010101" pitchFamily="2" charset="-122"/>
              </a:rPr>
              <a:t>80*80 </a:t>
            </a:r>
            <a:r>
              <a:rPr lang="zh-CN" altLang="en-US" sz="1800" dirty="0">
                <a:solidFill>
                  <a:srgbClr val="000000"/>
                </a:solidFill>
                <a:effectLst/>
                <a:latin typeface="宋体" panose="02010600030101010101" pitchFamily="2" charset="-122"/>
                <a:ea typeface="宋体" panose="02010600030101010101" pitchFamily="2" charset="-122"/>
              </a:rPr>
              <a:t>的上一步，也就是 </a:t>
            </a:r>
            <a:r>
              <a:rPr lang="en-US" altLang="zh-CN" sz="1800" dirty="0">
                <a:solidFill>
                  <a:srgbClr val="000000"/>
                </a:solidFill>
                <a:effectLst/>
                <a:latin typeface="宋体" panose="02010600030101010101" pitchFamily="2" charset="-122"/>
                <a:ea typeface="宋体" panose="02010600030101010101" pitchFamily="2" charset="-122"/>
              </a:rPr>
              <a:t>160*160 </a:t>
            </a:r>
            <a:r>
              <a:rPr lang="zh-CN" altLang="en-US" sz="1800" dirty="0">
                <a:solidFill>
                  <a:srgbClr val="000000"/>
                </a:solidFill>
                <a:effectLst/>
                <a:latin typeface="宋体" panose="02010600030101010101" pitchFamily="2" charset="-122"/>
                <a:ea typeface="宋体" panose="02010600030101010101" pitchFamily="2" charset="-122"/>
              </a:rPr>
              <a:t>尺寸增加。</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15</a:t>
            </a:fld>
            <a:endParaRPr lang="zh-CN" altLang="en-US"/>
          </a:p>
        </p:txBody>
      </p:sp>
    </p:spTree>
    <p:extLst>
      <p:ext uri="{BB962C8B-B14F-4D97-AF65-F5344CB8AC3E}">
        <p14:creationId xmlns:p14="http://schemas.microsoft.com/office/powerpoint/2010/main" val="3493336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sz="1800" dirty="0">
                <a:solidFill>
                  <a:srgbClr val="000000"/>
                </a:solidFill>
                <a:effectLst/>
                <a:latin typeface="宋体" panose="02010600030101010101" pitchFamily="2" charset="-122"/>
                <a:ea typeface="宋体" panose="02010600030101010101" pitchFamily="2" charset="-122"/>
              </a:rPr>
              <a:t>在增加一层检测层以后，网络结构就变成了这张图。红框的部分删除。这是因为原始网络结构中的 </a:t>
            </a:r>
            <a:r>
              <a:rPr lang="en-US" altLang="zh-CN" sz="1800" dirty="0">
                <a:solidFill>
                  <a:srgbClr val="000000"/>
                </a:solidFill>
                <a:effectLst/>
                <a:latin typeface="宋体" panose="02010600030101010101" pitchFamily="2" charset="-122"/>
                <a:ea typeface="宋体" panose="02010600030101010101" pitchFamily="2" charset="-122"/>
              </a:rPr>
              <a:t>Neck </a:t>
            </a:r>
            <a:r>
              <a:rPr lang="zh-CN" altLang="en-US" sz="1800" dirty="0">
                <a:solidFill>
                  <a:srgbClr val="000000"/>
                </a:solidFill>
                <a:effectLst/>
                <a:latin typeface="宋体" panose="02010600030101010101" pitchFamily="2" charset="-122"/>
                <a:ea typeface="宋体" panose="02010600030101010101" pitchFamily="2" charset="-122"/>
              </a:rPr>
              <a:t>部分是没有 </a:t>
            </a:r>
            <a:r>
              <a:rPr lang="en-US" altLang="zh-CN" sz="1800" dirty="0">
                <a:solidFill>
                  <a:srgbClr val="000000"/>
                </a:solidFill>
                <a:effectLst/>
                <a:latin typeface="宋体" panose="02010600030101010101" pitchFamily="2" charset="-122"/>
                <a:ea typeface="宋体" panose="02010600030101010101" pitchFamily="2" charset="-122"/>
              </a:rPr>
              <a:t>160*160 </a:t>
            </a:r>
            <a:r>
              <a:rPr lang="zh-CN" altLang="en-US" sz="1800" dirty="0">
                <a:solidFill>
                  <a:srgbClr val="000000"/>
                </a:solidFill>
                <a:effectLst/>
                <a:latin typeface="宋体" panose="02010600030101010101" pitchFamily="2" charset="-122"/>
                <a:ea typeface="宋体" panose="02010600030101010101" pitchFamily="2" charset="-122"/>
              </a:rPr>
              <a:t>的 特征图，那么我们可以通过对 </a:t>
            </a:r>
            <a:r>
              <a:rPr lang="en-US" altLang="zh-CN" sz="1800" dirty="0">
                <a:solidFill>
                  <a:srgbClr val="000000"/>
                </a:solidFill>
                <a:effectLst/>
                <a:latin typeface="宋体" panose="02010600030101010101" pitchFamily="2" charset="-122"/>
                <a:ea typeface="宋体" panose="02010600030101010101" pitchFamily="2" charset="-122"/>
              </a:rPr>
              <a:t>80*80 </a:t>
            </a:r>
            <a:r>
              <a:rPr lang="zh-CN" altLang="en-US" sz="1800" dirty="0">
                <a:solidFill>
                  <a:srgbClr val="000000"/>
                </a:solidFill>
                <a:effectLst/>
                <a:latin typeface="宋体" panose="02010600030101010101" pitchFamily="2" charset="-122"/>
                <a:ea typeface="宋体" panose="02010600030101010101" pitchFamily="2" charset="-122"/>
              </a:rPr>
              <a:t>的特征图再进行一次上采样，这样便可以 得到 </a:t>
            </a:r>
            <a:r>
              <a:rPr lang="en-US" altLang="zh-CN" sz="1800" dirty="0">
                <a:solidFill>
                  <a:srgbClr val="000000"/>
                </a:solidFill>
                <a:effectLst/>
                <a:latin typeface="宋体" panose="02010600030101010101" pitchFamily="2" charset="-122"/>
                <a:ea typeface="宋体" panose="02010600030101010101" pitchFamily="2" charset="-122"/>
              </a:rPr>
              <a:t>160*160 </a:t>
            </a:r>
            <a:r>
              <a:rPr lang="zh-CN" altLang="en-US" sz="1800" dirty="0">
                <a:solidFill>
                  <a:srgbClr val="000000"/>
                </a:solidFill>
                <a:effectLst/>
                <a:latin typeface="宋体" panose="02010600030101010101" pitchFamily="2" charset="-122"/>
                <a:ea typeface="宋体" panose="02010600030101010101" pitchFamily="2" charset="-122"/>
              </a:rPr>
              <a:t>的特征图。原来这一部分是网络的最后端，检测头可以直接获取特征图，现在增加一层检测层后就不是最后一层了，需要从它的下侧获取特征图。蓝框部分是我们新增的检测层。随着箭头往下走，先将 </a:t>
            </a:r>
            <a:r>
              <a:rPr lang="en-US" altLang="zh-CN" sz="1800" dirty="0">
                <a:solidFill>
                  <a:srgbClr val="000000"/>
                </a:solidFill>
                <a:effectLst/>
                <a:latin typeface="宋体" panose="02010600030101010101" pitchFamily="2" charset="-122"/>
                <a:ea typeface="宋体" panose="02010600030101010101" pitchFamily="2" charset="-122"/>
              </a:rPr>
              <a:t>Neck </a:t>
            </a:r>
            <a:r>
              <a:rPr lang="zh-CN" altLang="en-US" sz="1800" dirty="0">
                <a:solidFill>
                  <a:srgbClr val="000000"/>
                </a:solidFill>
                <a:effectLst/>
                <a:latin typeface="宋体" panose="02010600030101010101" pitchFamily="2" charset="-122"/>
                <a:ea typeface="宋体" panose="02010600030101010101" pitchFamily="2" charset="-122"/>
              </a:rPr>
              <a:t>中 </a:t>
            </a:r>
            <a:r>
              <a:rPr lang="en-US" altLang="zh-CN" sz="1800" dirty="0">
                <a:solidFill>
                  <a:srgbClr val="000000"/>
                </a:solidFill>
                <a:effectLst/>
                <a:latin typeface="宋体" panose="02010600030101010101" pitchFamily="2" charset="-122"/>
                <a:ea typeface="宋体" panose="02010600030101010101" pitchFamily="2" charset="-122"/>
              </a:rPr>
              <a:t>80*80 </a:t>
            </a:r>
            <a:r>
              <a:rPr lang="zh-CN" altLang="en-US" sz="1800" dirty="0">
                <a:solidFill>
                  <a:srgbClr val="000000"/>
                </a:solidFill>
                <a:effectLst/>
                <a:latin typeface="宋体" panose="02010600030101010101" pitchFamily="2" charset="-122"/>
                <a:ea typeface="宋体" panose="02010600030101010101" pitchFamily="2" charset="-122"/>
              </a:rPr>
              <a:t>的特征图经过上采样变成 </a:t>
            </a:r>
            <a:r>
              <a:rPr lang="en-US" altLang="zh-CN" sz="1800" dirty="0">
                <a:solidFill>
                  <a:srgbClr val="000000"/>
                </a:solidFill>
                <a:effectLst/>
                <a:latin typeface="宋体" panose="02010600030101010101" pitchFamily="2" charset="-122"/>
                <a:ea typeface="宋体" panose="02010600030101010101" pitchFamily="2" charset="-122"/>
              </a:rPr>
              <a:t>160*160</a:t>
            </a:r>
            <a:r>
              <a:rPr lang="zh-CN" altLang="en-US" sz="1800" dirty="0">
                <a:solidFill>
                  <a:srgbClr val="000000"/>
                </a:solidFill>
                <a:effectLst/>
                <a:latin typeface="宋体" panose="02010600030101010101" pitchFamily="2" charset="-122"/>
                <a:ea typeface="宋体" panose="02010600030101010101" pitchFamily="2" charset="-122"/>
              </a:rPr>
              <a:t>，这样就可以和 </a:t>
            </a:r>
            <a:r>
              <a:rPr lang="en-US" altLang="zh-CN" sz="1800" dirty="0">
                <a:solidFill>
                  <a:srgbClr val="000000"/>
                </a:solidFill>
                <a:effectLst/>
                <a:latin typeface="宋体" panose="02010600030101010101" pitchFamily="2" charset="-122"/>
                <a:ea typeface="宋体" panose="02010600030101010101" pitchFamily="2" charset="-122"/>
              </a:rPr>
              <a:t>backbone </a:t>
            </a:r>
            <a:r>
              <a:rPr lang="zh-CN" altLang="en-US" sz="1800" dirty="0">
                <a:solidFill>
                  <a:srgbClr val="000000"/>
                </a:solidFill>
                <a:effectLst/>
                <a:latin typeface="宋体" panose="02010600030101010101" pitchFamily="2" charset="-122"/>
                <a:ea typeface="宋体" panose="02010600030101010101" pitchFamily="2" charset="-122"/>
              </a:rPr>
              <a:t>中的第 </a:t>
            </a:r>
            <a:r>
              <a:rPr lang="en-US" altLang="zh-CN" sz="1800" dirty="0">
                <a:solidFill>
                  <a:srgbClr val="000000"/>
                </a:solidFill>
                <a:effectLst/>
                <a:latin typeface="宋体" panose="02010600030101010101" pitchFamily="2" charset="-122"/>
                <a:ea typeface="宋体" panose="02010600030101010101" pitchFamily="2" charset="-122"/>
              </a:rPr>
              <a:t>2 </a:t>
            </a:r>
            <a:r>
              <a:rPr lang="zh-CN" altLang="en-US" sz="1800" dirty="0">
                <a:solidFill>
                  <a:srgbClr val="000000"/>
                </a:solidFill>
                <a:effectLst/>
                <a:latin typeface="宋体" panose="02010600030101010101" pitchFamily="2" charset="-122"/>
                <a:ea typeface="宋体" panose="02010600030101010101" pitchFamily="2" charset="-122"/>
              </a:rPr>
              <a:t>层 </a:t>
            </a:r>
            <a:r>
              <a:rPr lang="en-US" altLang="zh-CN" sz="1800" dirty="0">
                <a:solidFill>
                  <a:srgbClr val="000000"/>
                </a:solidFill>
                <a:effectLst/>
                <a:latin typeface="宋体" panose="02010600030101010101" pitchFamily="2" charset="-122"/>
                <a:ea typeface="宋体" panose="02010600030101010101" pitchFamily="2" charset="-122"/>
              </a:rPr>
              <a:t>160*160 </a:t>
            </a:r>
            <a:r>
              <a:rPr lang="zh-CN" altLang="en-US" sz="1800" dirty="0">
                <a:solidFill>
                  <a:srgbClr val="000000"/>
                </a:solidFill>
                <a:effectLst/>
                <a:latin typeface="宋体" panose="02010600030101010101" pitchFamily="2" charset="-122"/>
                <a:ea typeface="宋体" panose="02010600030101010101" pitchFamily="2" charset="-122"/>
              </a:rPr>
              <a:t>特征图进行 </a:t>
            </a:r>
            <a:r>
              <a:rPr lang="en-US" altLang="zh-CN" sz="1800" dirty="0" err="1">
                <a:solidFill>
                  <a:srgbClr val="000000"/>
                </a:solidFill>
                <a:effectLst/>
                <a:latin typeface="宋体" panose="02010600030101010101" pitchFamily="2" charset="-122"/>
                <a:ea typeface="宋体" panose="02010600030101010101" pitchFamily="2" charset="-122"/>
              </a:rPr>
              <a:t>concat</a:t>
            </a:r>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融合，得到一个 </a:t>
            </a:r>
            <a:r>
              <a:rPr lang="en-US" altLang="zh-CN" sz="1800" dirty="0">
                <a:solidFill>
                  <a:srgbClr val="000000"/>
                </a:solidFill>
                <a:effectLst/>
                <a:latin typeface="宋体" panose="02010600030101010101" pitchFamily="2" charset="-122"/>
                <a:ea typeface="宋体" panose="02010600030101010101" pitchFamily="2" charset="-122"/>
              </a:rPr>
              <a:t>160*160 </a:t>
            </a:r>
            <a:r>
              <a:rPr lang="zh-CN" altLang="en-US" sz="1800" dirty="0">
                <a:solidFill>
                  <a:srgbClr val="000000"/>
                </a:solidFill>
                <a:effectLst/>
                <a:latin typeface="宋体" panose="02010600030101010101" pitchFamily="2" charset="-122"/>
                <a:ea typeface="宋体" panose="02010600030101010101" pitchFamily="2" charset="-122"/>
              </a:rPr>
              <a:t>的特征图。再往右走，然后经过下采样，又获得 </a:t>
            </a:r>
            <a:r>
              <a:rPr lang="en-US" altLang="zh-CN" sz="1800" dirty="0">
                <a:solidFill>
                  <a:srgbClr val="000000"/>
                </a:solidFill>
                <a:effectLst/>
                <a:latin typeface="宋体" panose="02010600030101010101" pitchFamily="2" charset="-122"/>
                <a:ea typeface="宋体" panose="02010600030101010101" pitchFamily="2" charset="-122"/>
              </a:rPr>
              <a:t>80*80 </a:t>
            </a:r>
            <a:r>
              <a:rPr lang="zh-CN" altLang="en-US" sz="1800" dirty="0">
                <a:solidFill>
                  <a:srgbClr val="000000"/>
                </a:solidFill>
                <a:effectLst/>
                <a:latin typeface="宋体" panose="02010600030101010101" pitchFamily="2" charset="-122"/>
                <a:ea typeface="宋体" panose="02010600030101010101" pitchFamily="2" charset="-122"/>
              </a:rPr>
              <a:t>的特征图（</a:t>
            </a:r>
            <a:r>
              <a:rPr lang="en-US" altLang="zh-CN" sz="1800" dirty="0">
                <a:solidFill>
                  <a:srgbClr val="000000"/>
                </a:solidFill>
                <a:effectLst/>
                <a:latin typeface="宋体" panose="02010600030101010101" pitchFamily="2" charset="-122"/>
                <a:ea typeface="宋体" panose="02010600030101010101" pitchFamily="2" charset="-122"/>
              </a:rPr>
              <a:t>FPN+TPN</a:t>
            </a:r>
            <a:r>
              <a:rPr lang="zh-CN" altLang="en-US" sz="1800" dirty="0">
                <a:solidFill>
                  <a:srgbClr val="000000"/>
                </a:solidFill>
                <a:effectLst/>
                <a:latin typeface="宋体" panose="02010600030101010101" pitchFamily="2" charset="-122"/>
                <a:ea typeface="宋体" panose="02010600030101010101" pitchFamily="2" charset="-122"/>
              </a:rPr>
              <a:t>）并经过 </a:t>
            </a:r>
            <a:r>
              <a:rPr lang="en-US" altLang="zh-CN" sz="1800" dirty="0">
                <a:solidFill>
                  <a:srgbClr val="000000"/>
                </a:solidFill>
                <a:effectLst/>
                <a:latin typeface="宋体" panose="02010600030101010101" pitchFamily="2" charset="-122"/>
                <a:ea typeface="宋体" panose="02010600030101010101" pitchFamily="2" charset="-122"/>
              </a:rPr>
              <a:t>C3 </a:t>
            </a:r>
            <a:r>
              <a:rPr lang="zh-CN" altLang="en-US" sz="1800" dirty="0">
                <a:solidFill>
                  <a:srgbClr val="000000"/>
                </a:solidFill>
                <a:effectLst/>
                <a:latin typeface="宋体" panose="02010600030101010101" pitchFamily="2" charset="-122"/>
                <a:ea typeface="宋体" panose="02010600030101010101" pitchFamily="2" charset="-122"/>
              </a:rPr>
              <a:t>传给检测头。</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16</a:t>
            </a:fld>
            <a:endParaRPr lang="zh-CN" altLang="en-US"/>
          </a:p>
        </p:txBody>
      </p:sp>
    </p:spTree>
    <p:extLst>
      <p:ext uri="{BB962C8B-B14F-4D97-AF65-F5344CB8AC3E}">
        <p14:creationId xmlns:p14="http://schemas.microsoft.com/office/powerpoint/2010/main" val="4171946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接下来是模型的效果</a:t>
            </a:r>
          </a:p>
        </p:txBody>
      </p:sp>
      <p:sp>
        <p:nvSpPr>
          <p:cNvPr id="4" name="灯片编号占位符 3"/>
          <p:cNvSpPr>
            <a:spLocks noGrp="1"/>
          </p:cNvSpPr>
          <p:nvPr>
            <p:ph type="sldNum" sz="quarter" idx="5"/>
          </p:nvPr>
        </p:nvSpPr>
        <p:spPr/>
        <p:txBody>
          <a:bodyPr/>
          <a:lstStyle/>
          <a:p>
            <a:fld id="{9D1DB3D0-2484-483A-851D-CB1D12FD893A}" type="slidenum">
              <a:rPr lang="zh-CN" altLang="en-US" smtClean="0"/>
              <a:t>17</a:t>
            </a:fld>
            <a:endParaRPr lang="zh-CN" altLang="en-US"/>
          </a:p>
        </p:txBody>
      </p:sp>
    </p:spTree>
    <p:extLst>
      <p:ext uri="{BB962C8B-B14F-4D97-AF65-F5344CB8AC3E}">
        <p14:creationId xmlns:p14="http://schemas.microsoft.com/office/powerpoint/2010/main" val="26873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这是改进方法在测试集上的表现效果。其中倒数第二行和倒数第三行是我后来补充的实验，因为我考虑到</a:t>
            </a:r>
            <a:r>
              <a:rPr lang="en-US" altLang="zh-CN" sz="1800" dirty="0" err="1">
                <a:effectLst/>
                <a:latin typeface="等线" panose="02010600030101010101" pitchFamily="2" charset="-122"/>
                <a:cs typeface="Times New Roman" panose="02020603050405020304" pitchFamily="18" charset="0"/>
              </a:rPr>
              <a:t>CIoU</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NWD</a:t>
            </a:r>
            <a:r>
              <a:rPr lang="zh-CN" altLang="zh-CN" sz="1800" dirty="0">
                <a:effectLst/>
                <a:ea typeface="等线" panose="02010600030101010101" pitchFamily="2" charset="-122"/>
                <a:cs typeface="Times New Roman" panose="02020603050405020304" pitchFamily="18" charset="0"/>
              </a:rPr>
              <a:t>关注的方面不同，</a:t>
            </a:r>
            <a:r>
              <a:rPr lang="en-US" altLang="zh-CN" sz="1800" dirty="0" err="1">
                <a:effectLst/>
                <a:ea typeface="等线" panose="02010600030101010101" pitchFamily="2" charset="-122"/>
                <a:cs typeface="Times New Roman" panose="02020603050405020304" pitchFamily="18" charset="0"/>
              </a:rPr>
              <a:t>CIoU</a:t>
            </a:r>
            <a:r>
              <a:rPr lang="zh-CN" altLang="zh-CN" sz="1800" dirty="0">
                <a:effectLst/>
                <a:ea typeface="等线" panose="02010600030101010101" pitchFamily="2" charset="-122"/>
                <a:cs typeface="Times New Roman" panose="02020603050405020304" pitchFamily="18" charset="0"/>
              </a:rPr>
              <a:t>更关注边界框的重叠和形状匹配，而</a:t>
            </a:r>
            <a:r>
              <a:rPr lang="en-US" altLang="zh-CN" sz="1800" dirty="0">
                <a:effectLst/>
                <a:ea typeface="等线" panose="02010600030101010101" pitchFamily="2" charset="-122"/>
                <a:cs typeface="Times New Roman" panose="02020603050405020304" pitchFamily="18" charset="0"/>
              </a:rPr>
              <a:t>NWD</a:t>
            </a:r>
            <a:r>
              <a:rPr lang="zh-CN" altLang="zh-CN" sz="1800" dirty="0">
                <a:effectLst/>
                <a:ea typeface="等线" panose="02010600030101010101" pitchFamily="2" charset="-122"/>
                <a:cs typeface="Times New Roman" panose="02020603050405020304" pitchFamily="18" charset="0"/>
              </a:rPr>
              <a:t>更关注位置匹配，能否将它们结合起来，综合利用它们的优势，避免单一损失函数可能存在的局限性。</a:t>
            </a:r>
            <a:r>
              <a:rPr lang="zh-CN" altLang="en-US" sz="1800" dirty="0">
                <a:effectLst/>
                <a:ea typeface="等线" panose="02010600030101010101" pitchFamily="2" charset="-122"/>
                <a:cs typeface="Times New Roman" panose="02020603050405020304" pitchFamily="18" charset="0"/>
              </a:rPr>
              <a:t>实验证明，结合后的效果跟</a:t>
            </a:r>
            <a:r>
              <a:rPr lang="en-US" altLang="zh-CN" sz="1800" dirty="0">
                <a:effectLst/>
                <a:ea typeface="等线" panose="02010600030101010101" pitchFamily="2" charset="-122"/>
                <a:cs typeface="Times New Roman" panose="02020603050405020304" pitchFamily="18" charset="0"/>
              </a:rPr>
              <a:t>baseline</a:t>
            </a:r>
            <a:r>
              <a:rPr lang="zh-CN" altLang="en-US" sz="1800" dirty="0">
                <a:effectLst/>
                <a:ea typeface="等线" panose="02010600030101010101" pitchFamily="2" charset="-122"/>
                <a:cs typeface="Times New Roman" panose="02020603050405020304" pitchFamily="18" charset="0"/>
              </a:rPr>
              <a:t>相比还是有所提升的。</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18</a:t>
            </a:fld>
            <a:endParaRPr lang="zh-CN" altLang="en-US"/>
          </a:p>
        </p:txBody>
      </p:sp>
    </p:spTree>
    <p:extLst>
      <p:ext uri="{BB962C8B-B14F-4D97-AF65-F5344CB8AC3E}">
        <p14:creationId xmlns:p14="http://schemas.microsoft.com/office/powerpoint/2010/main" val="1103636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接下来是系统的简单介绍。</a:t>
            </a:r>
          </a:p>
        </p:txBody>
      </p:sp>
      <p:sp>
        <p:nvSpPr>
          <p:cNvPr id="4" name="灯片编号占位符 3"/>
          <p:cNvSpPr>
            <a:spLocks noGrp="1"/>
          </p:cNvSpPr>
          <p:nvPr>
            <p:ph type="sldNum" sz="quarter" idx="5"/>
          </p:nvPr>
        </p:nvSpPr>
        <p:spPr/>
        <p:txBody>
          <a:bodyPr/>
          <a:lstStyle/>
          <a:p>
            <a:fld id="{9D1DB3D0-2484-483A-851D-CB1D12FD893A}" type="slidenum">
              <a:rPr lang="zh-CN" altLang="en-US" smtClean="0"/>
              <a:t>19</a:t>
            </a:fld>
            <a:endParaRPr lang="zh-CN" altLang="en-US"/>
          </a:p>
        </p:txBody>
      </p:sp>
    </p:spTree>
    <p:extLst>
      <p:ext uri="{BB962C8B-B14F-4D97-AF65-F5344CB8AC3E}">
        <p14:creationId xmlns:p14="http://schemas.microsoft.com/office/powerpoint/2010/main" val="188465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我的汇报主要分为</a:t>
            </a:r>
            <a:r>
              <a:rPr lang="zh-CN" altLang="en-US" sz="1800" dirty="0">
                <a:effectLst/>
                <a:ea typeface="等线" panose="02010600030101010101" pitchFamily="2" charset="-122"/>
                <a:cs typeface="Times New Roman" panose="02020603050405020304" pitchFamily="18" charset="0"/>
              </a:rPr>
              <a:t>七</a:t>
            </a:r>
            <a:r>
              <a:rPr lang="zh-CN" altLang="zh-CN" sz="1800" dirty="0">
                <a:effectLst/>
                <a:ea typeface="等线" panose="02010600030101010101" pitchFamily="2" charset="-122"/>
                <a:cs typeface="Times New Roman" panose="02020603050405020304" pitchFamily="18" charset="0"/>
              </a:rPr>
              <a:t>个部分</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2</a:t>
            </a:fld>
            <a:endParaRPr lang="zh-CN" altLang="en-US"/>
          </a:p>
        </p:txBody>
      </p:sp>
    </p:spTree>
    <p:extLst>
      <p:ext uri="{BB962C8B-B14F-4D97-AF65-F5344CB8AC3E}">
        <p14:creationId xmlns:p14="http://schemas.microsoft.com/office/powerpoint/2010/main" val="1773183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系统采用 </a:t>
            </a:r>
            <a:r>
              <a:rPr lang="en-US" altLang="zh-CN" dirty="0"/>
              <a:t>Flask </a:t>
            </a:r>
            <a:r>
              <a:rPr lang="zh-CN" altLang="en-US" dirty="0"/>
              <a:t>框架进行后端开发，前端采用静态页面技术（</a:t>
            </a:r>
            <a:r>
              <a:rPr lang="en-US" altLang="zh-CN" dirty="0"/>
              <a:t>HTML/CSS/JS</a:t>
            </a:r>
            <a:r>
              <a:rPr lang="zh-CN" altLang="en-US" dirty="0"/>
              <a:t>）进行可视化界面设计并使用 </a:t>
            </a:r>
            <a:r>
              <a:rPr lang="en-US" altLang="zh-CN" dirty="0"/>
              <a:t>Bootstrap </a:t>
            </a:r>
            <a:r>
              <a:rPr lang="zh-CN" altLang="en-US" dirty="0"/>
              <a:t>框架进行样式美化，整体界面简洁直观，操作便捷。</a:t>
            </a:r>
            <a:endParaRPr lang="en-US" altLang="zh-CN" dirty="0"/>
          </a:p>
          <a:p>
            <a:r>
              <a:rPr lang="zh-CN" altLang="en-US" dirty="0"/>
              <a:t>系统主要分为三个模块：上传模块可以选择上传图片和视频、检测模块主要用来进行肿瘤的检测、可视化模块主要将检测后的图像或视频在页面中展示。</a:t>
            </a:r>
          </a:p>
        </p:txBody>
      </p:sp>
      <p:sp>
        <p:nvSpPr>
          <p:cNvPr id="4" name="灯片编号占位符 3"/>
          <p:cNvSpPr>
            <a:spLocks noGrp="1"/>
          </p:cNvSpPr>
          <p:nvPr>
            <p:ph type="sldNum" sz="quarter" idx="5"/>
          </p:nvPr>
        </p:nvSpPr>
        <p:spPr/>
        <p:txBody>
          <a:bodyPr/>
          <a:lstStyle/>
          <a:p>
            <a:fld id="{9D1DB3D0-2484-483A-851D-CB1D12FD893A}" type="slidenum">
              <a:rPr lang="zh-CN" altLang="en-US" smtClean="0"/>
              <a:t>20</a:t>
            </a:fld>
            <a:endParaRPr lang="zh-CN" altLang="en-US"/>
          </a:p>
        </p:txBody>
      </p:sp>
    </p:spTree>
    <p:extLst>
      <p:ext uri="{BB962C8B-B14F-4D97-AF65-F5344CB8AC3E}">
        <p14:creationId xmlns:p14="http://schemas.microsoft.com/office/powerpoint/2010/main" val="1855920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最后是系统的演示</a:t>
            </a:r>
          </a:p>
        </p:txBody>
      </p:sp>
      <p:sp>
        <p:nvSpPr>
          <p:cNvPr id="4" name="灯片编号占位符 3"/>
          <p:cNvSpPr>
            <a:spLocks noGrp="1"/>
          </p:cNvSpPr>
          <p:nvPr>
            <p:ph type="sldNum" sz="quarter" idx="5"/>
          </p:nvPr>
        </p:nvSpPr>
        <p:spPr/>
        <p:txBody>
          <a:bodyPr/>
          <a:lstStyle/>
          <a:p>
            <a:fld id="{9D1DB3D0-2484-483A-851D-CB1D12FD893A}" type="slidenum">
              <a:rPr lang="zh-CN" altLang="en-US" smtClean="0"/>
              <a:t>21</a:t>
            </a:fld>
            <a:endParaRPr lang="zh-CN" altLang="en-US"/>
          </a:p>
        </p:txBody>
      </p:sp>
    </p:spTree>
    <p:extLst>
      <p:ext uri="{BB962C8B-B14F-4D97-AF65-F5344CB8AC3E}">
        <p14:creationId xmlns:p14="http://schemas.microsoft.com/office/powerpoint/2010/main" val="3420912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DD319-C326-0F01-1A94-71A5626B45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E3F211-01D8-870E-7D09-98DE2D9ABF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9638DE-BBF7-5FC4-50BC-64FB6DACF314}"/>
              </a:ext>
            </a:extLst>
          </p:cNvPr>
          <p:cNvSpPr>
            <a:spLocks noGrp="1"/>
          </p:cNvSpPr>
          <p:nvPr>
            <p:ph type="body" idx="1"/>
          </p:nvPr>
        </p:nvSpPr>
        <p:spPr/>
        <p:txBody>
          <a:bodyPr/>
          <a:lstStyle/>
          <a:p>
            <a:r>
              <a:rPr lang="zh-CN" altLang="en-US" sz="1800" dirty="0">
                <a:effectLst/>
                <a:ea typeface="等线" panose="02010600030101010101" pitchFamily="2" charset="-122"/>
                <a:cs typeface="Times New Roman" panose="02020603050405020304" pitchFamily="18" charset="0"/>
              </a:rPr>
              <a:t>最后进行总结一下，我认为我的工作主要还有这些不足，首先是我的改进方法相对局部，尚未尝试其他的改进思路。其次是我的系统功能较基础，不够完善。最后是我还未</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对于模型在不同硬件平台上的推理速度与资源消耗等工程</a:t>
            </a:r>
            <a:r>
              <a:rPr lang="zh-CN" altLang="zh-CN" sz="1200" kern="100">
                <a:effectLst/>
                <a:latin typeface="等线" panose="02010600030101010101" pitchFamily="2" charset="-122"/>
                <a:ea typeface="宋体" panose="02010600030101010101" pitchFamily="2" charset="-122"/>
                <a:cs typeface="Times New Roman" panose="02020603050405020304" pitchFamily="18" charset="0"/>
              </a:rPr>
              <a:t>性指标进行</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系统测试，</a:t>
            </a:r>
            <a:r>
              <a:rPr lang="zh-CN" altLang="en-US" sz="1200" kern="100" dirty="0">
                <a:effectLst/>
                <a:latin typeface="等线" panose="02010600030101010101" pitchFamily="2" charset="-122"/>
                <a:ea typeface="宋体" panose="02010600030101010101" pitchFamily="2" charset="-122"/>
                <a:cs typeface="Times New Roman" panose="02020603050405020304" pitchFamily="18" charset="0"/>
              </a:rPr>
              <a:t>虽然刚刚看到的预测效率还挺快的，其实我也是为了节约时间剪辑过了，实际上视频预测那段大概要花费</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13</a:t>
            </a:r>
            <a:r>
              <a:rPr lang="zh-CN" altLang="en-US" sz="1200" kern="100" dirty="0">
                <a:effectLst/>
                <a:latin typeface="等线" panose="02010600030101010101" pitchFamily="2" charset="-122"/>
                <a:ea typeface="宋体" panose="02010600030101010101" pitchFamily="2" charset="-122"/>
                <a:cs typeface="Times New Roman" panose="02020603050405020304" pitchFamily="18" charset="0"/>
              </a:rPr>
              <a:t>秒左右</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en-US" dirty="0"/>
          </a:p>
        </p:txBody>
      </p:sp>
      <p:sp>
        <p:nvSpPr>
          <p:cNvPr id="4" name="灯片编号占位符 3">
            <a:extLst>
              <a:ext uri="{FF2B5EF4-FFF2-40B4-BE49-F238E27FC236}">
                <a16:creationId xmlns:a16="http://schemas.microsoft.com/office/drawing/2014/main" id="{16565B7A-9D1A-71AE-9E4F-1DD767C5C27D}"/>
              </a:ext>
            </a:extLst>
          </p:cNvPr>
          <p:cNvSpPr>
            <a:spLocks noGrp="1"/>
          </p:cNvSpPr>
          <p:nvPr>
            <p:ph type="sldNum" sz="quarter" idx="5"/>
          </p:nvPr>
        </p:nvSpPr>
        <p:spPr/>
        <p:txBody>
          <a:bodyPr/>
          <a:lstStyle/>
          <a:p>
            <a:fld id="{9D1DB3D0-2484-483A-851D-CB1D12FD893A}" type="slidenum">
              <a:rPr lang="zh-CN" altLang="en-US" smtClean="0"/>
              <a:t>23</a:t>
            </a:fld>
            <a:endParaRPr lang="zh-CN" altLang="en-US"/>
          </a:p>
        </p:txBody>
      </p:sp>
    </p:spTree>
    <p:extLst>
      <p:ext uri="{BB962C8B-B14F-4D97-AF65-F5344CB8AC3E}">
        <p14:creationId xmlns:p14="http://schemas.microsoft.com/office/powerpoint/2010/main" val="203786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以上就是我的所有工作内容，谢谢大家。</a:t>
            </a:r>
          </a:p>
        </p:txBody>
      </p:sp>
      <p:sp>
        <p:nvSpPr>
          <p:cNvPr id="4" name="灯片编号占位符 3"/>
          <p:cNvSpPr>
            <a:spLocks noGrp="1"/>
          </p:cNvSpPr>
          <p:nvPr>
            <p:ph type="sldNum" sz="quarter" idx="5"/>
          </p:nvPr>
        </p:nvSpPr>
        <p:spPr/>
        <p:txBody>
          <a:bodyPr/>
          <a:lstStyle/>
          <a:p>
            <a:fld id="{9D1DB3D0-2484-483A-851D-CB1D12FD893A}" type="slidenum">
              <a:rPr lang="zh-CN" altLang="en-US" smtClean="0"/>
              <a:t>24</a:t>
            </a:fld>
            <a:endParaRPr lang="zh-CN" altLang="en-US"/>
          </a:p>
        </p:txBody>
      </p:sp>
    </p:spTree>
    <p:extLst>
      <p:ext uri="{BB962C8B-B14F-4D97-AF65-F5344CB8AC3E}">
        <p14:creationId xmlns:p14="http://schemas.microsoft.com/office/powerpoint/2010/main" val="116965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首先是</a:t>
            </a:r>
            <a:r>
              <a:rPr lang="zh-CN" altLang="en-US" sz="1800" dirty="0">
                <a:effectLst/>
                <a:ea typeface="等线" panose="02010600030101010101" pitchFamily="2" charset="-122"/>
                <a:cs typeface="Times New Roman" panose="02020603050405020304" pitchFamily="18" charset="0"/>
              </a:rPr>
              <a:t>课题的简单介绍</a:t>
            </a:r>
            <a:endParaRPr lang="en-US" altLang="zh-CN" sz="1800" dirty="0">
              <a:effectLst/>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3</a:t>
            </a:fld>
            <a:endParaRPr lang="zh-CN" altLang="en-US"/>
          </a:p>
        </p:txBody>
      </p:sp>
    </p:spTree>
    <p:extLst>
      <p:ext uri="{BB962C8B-B14F-4D97-AF65-F5344CB8AC3E}">
        <p14:creationId xmlns:p14="http://schemas.microsoft.com/office/powerpoint/2010/main" val="158694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sz="1800" dirty="0">
                <a:solidFill>
                  <a:srgbClr val="000000"/>
                </a:solidFill>
                <a:effectLst/>
                <a:latin typeface="宋体" panose="02010600030101010101" pitchFamily="2" charset="-122"/>
                <a:ea typeface="宋体" panose="02010600030101010101" pitchFamily="2" charset="-122"/>
              </a:rPr>
              <a:t>喉癌是上呼吸道最常见的恶性肿瘤之一。因为其早期症状不明显，所以大多数患者在被确诊时已处在进展期，这会导致患者的发声、呼吸等功能丧失，极大地影响日后的生活质量，更严重的情况甚至会威胁生命。目前，经鼻电子内窥镜是检测喉癌最有效的设备。</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4</a:t>
            </a:fld>
            <a:endParaRPr lang="zh-CN" altLang="en-US"/>
          </a:p>
        </p:txBody>
      </p:sp>
    </p:spTree>
    <p:extLst>
      <p:ext uri="{BB962C8B-B14F-4D97-AF65-F5344CB8AC3E}">
        <p14:creationId xmlns:p14="http://schemas.microsoft.com/office/powerpoint/2010/main" val="2589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dirty="0"/>
              <a:t>但是，在特定情况下（</a:t>
            </a:r>
            <a:r>
              <a:rPr lang="zh-CN" altLang="en-US" sz="1800" dirty="0">
                <a:solidFill>
                  <a:srgbClr val="000000"/>
                </a:solidFill>
                <a:effectLst/>
                <a:latin typeface="宋体" panose="02010600030101010101" pitchFamily="2" charset="-122"/>
                <a:ea typeface="宋体" panose="02010600030101010101" pitchFamily="2" charset="-122"/>
              </a:rPr>
              <a:t>受限于白光内窥镜的分辨率和对比度、病变部位表面较浅或者肿物较小时与周围的正常粘膜难以分别</a:t>
            </a:r>
            <a:r>
              <a:rPr lang="zh-CN" altLang="en-US" dirty="0"/>
              <a:t>），即便是</a:t>
            </a:r>
            <a:r>
              <a:rPr lang="zh-CN" altLang="en-US" sz="1800" dirty="0">
                <a:solidFill>
                  <a:srgbClr val="000000"/>
                </a:solidFill>
                <a:effectLst/>
                <a:latin typeface="宋体" panose="02010600030101010101" pitchFamily="2" charset="-122"/>
                <a:ea typeface="宋体" panose="02010600030101010101" pitchFamily="2" charset="-122"/>
              </a:rPr>
              <a:t>有着丰富经验的内窥镜医生也有可能忽视或者漏检；并且在欠发达地区也缺少经验丰富的内窥镜医师，这便催生了我开展这个课题的想法。</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5</a:t>
            </a:fld>
            <a:endParaRPr lang="zh-CN" altLang="en-US"/>
          </a:p>
        </p:txBody>
      </p:sp>
    </p:spTree>
    <p:extLst>
      <p:ext uri="{BB962C8B-B14F-4D97-AF65-F5344CB8AC3E}">
        <p14:creationId xmlns:p14="http://schemas.microsoft.com/office/powerpoint/2010/main" val="427646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a:t>
            </a:r>
            <a:r>
              <a:rPr lang="zh-CN" altLang="zh-CN" sz="1800" dirty="0">
                <a:effectLst/>
                <a:ea typeface="等线" panose="02010600030101010101" pitchFamily="2" charset="-122"/>
                <a:cs typeface="Times New Roman" panose="02020603050405020304" pitchFamily="18" charset="0"/>
              </a:rPr>
              <a:t>模型和数据集的介绍</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6</a:t>
            </a:fld>
            <a:endParaRPr lang="zh-CN" altLang="en-US"/>
          </a:p>
        </p:txBody>
      </p:sp>
    </p:spTree>
    <p:extLst>
      <p:ext uri="{BB962C8B-B14F-4D97-AF65-F5344CB8AC3E}">
        <p14:creationId xmlns:p14="http://schemas.microsoft.com/office/powerpoint/2010/main" val="3921086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我使用的是</a:t>
            </a:r>
            <a:r>
              <a:rPr lang="en-US" altLang="zh-CN" sz="1800" dirty="0">
                <a:effectLst/>
                <a:ea typeface="等线" panose="02010600030101010101" pitchFamily="2" charset="-122"/>
                <a:cs typeface="Times New Roman" panose="02020603050405020304" pitchFamily="18" charset="0"/>
              </a:rPr>
              <a:t>yolo</a:t>
            </a:r>
            <a:r>
              <a:rPr lang="zh-CN" altLang="zh-CN" sz="1800" dirty="0">
                <a:effectLst/>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yolo</a:t>
            </a:r>
            <a:r>
              <a:rPr lang="zh-CN" altLang="zh-CN" sz="1800" dirty="0">
                <a:effectLst/>
                <a:ea typeface="等线" panose="02010600030101010101" pitchFamily="2" charset="-122"/>
                <a:cs typeface="Times New Roman" panose="02020603050405020304" pitchFamily="18" charset="0"/>
              </a:rPr>
              <a:t>与传统的目标检测方法不同，它通过将目标检测任务转换为单次前向传递的回归问题，实现了快速、准确的目标检测。在本次</a:t>
            </a:r>
            <a:r>
              <a:rPr lang="zh-CN" altLang="en-US" sz="1800" dirty="0">
                <a:effectLst/>
                <a:ea typeface="等线" panose="02010600030101010101" pitchFamily="2" charset="-122"/>
                <a:cs typeface="Times New Roman" panose="02020603050405020304" pitchFamily="18" charset="0"/>
              </a:rPr>
              <a:t>工作</a:t>
            </a:r>
            <a:r>
              <a:rPr lang="zh-CN" altLang="zh-CN" sz="1800" dirty="0">
                <a:effectLst/>
                <a:ea typeface="等线" panose="02010600030101010101" pitchFamily="2" charset="-122"/>
                <a:cs typeface="Times New Roman" panose="02020603050405020304" pitchFamily="18" charset="0"/>
              </a:rPr>
              <a:t>中，我使用的是</a:t>
            </a:r>
            <a:r>
              <a:rPr lang="en-US" altLang="zh-CN" sz="1800" dirty="0">
                <a:effectLst/>
                <a:ea typeface="等线" panose="02010600030101010101" pitchFamily="2" charset="-122"/>
                <a:cs typeface="Times New Roman" panose="02020603050405020304" pitchFamily="18" charset="0"/>
              </a:rPr>
              <a:t>yolov5</a:t>
            </a:r>
            <a:r>
              <a:rPr lang="zh-CN" altLang="zh-CN" sz="1800" dirty="0">
                <a:effectLst/>
                <a:ea typeface="等线" panose="02010600030101010101" pitchFamily="2" charset="-122"/>
                <a:cs typeface="Times New Roman" panose="02020603050405020304" pitchFamily="18" charset="0"/>
              </a:rPr>
              <a:t>版本，它是</a:t>
            </a:r>
            <a:r>
              <a:rPr lang="en-US" altLang="zh-CN" sz="1800" dirty="0">
                <a:effectLst/>
                <a:ea typeface="等线" panose="02010600030101010101" pitchFamily="2" charset="-122"/>
                <a:cs typeface="Times New Roman" panose="02020603050405020304" pitchFamily="18" charset="0"/>
              </a:rPr>
              <a:t>YOLO</a:t>
            </a:r>
            <a:r>
              <a:rPr lang="zh-CN" altLang="zh-CN" sz="1800" dirty="0">
                <a:effectLst/>
                <a:ea typeface="等线" panose="02010600030101010101" pitchFamily="2" charset="-122"/>
                <a:cs typeface="Times New Roman" panose="02020603050405020304" pitchFamily="18" charset="0"/>
              </a:rPr>
              <a:t>系列中的一个重要版本，它继承了</a:t>
            </a:r>
            <a:r>
              <a:rPr lang="en-US" altLang="zh-CN" sz="1800" dirty="0">
                <a:effectLst/>
                <a:ea typeface="等线" panose="02010600030101010101" pitchFamily="2" charset="-122"/>
                <a:cs typeface="Times New Roman" panose="02020603050405020304" pitchFamily="18" charset="0"/>
              </a:rPr>
              <a:t>YOLO</a:t>
            </a:r>
            <a:r>
              <a:rPr lang="zh-CN" altLang="zh-CN" sz="1800" dirty="0">
                <a:effectLst/>
                <a:ea typeface="等线" panose="02010600030101010101" pitchFamily="2" charset="-122"/>
                <a:cs typeface="Times New Roman" panose="02020603050405020304" pitchFamily="18" charset="0"/>
              </a:rPr>
              <a:t>系列的快速检测特点，同时在模型结构和性能上进行了优化。</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7</a:t>
            </a:fld>
            <a:endParaRPr lang="zh-CN" altLang="en-US"/>
          </a:p>
        </p:txBody>
      </p:sp>
    </p:spTree>
    <p:extLst>
      <p:ext uri="{BB962C8B-B14F-4D97-AF65-F5344CB8AC3E}">
        <p14:creationId xmlns:p14="http://schemas.microsoft.com/office/powerpoint/2010/main" val="1960207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我使用的数据集</a:t>
            </a:r>
            <a:r>
              <a:rPr lang="zh-CN" altLang="zh-CN" sz="1800" dirty="0">
                <a:effectLst/>
                <a:ea typeface="等线" panose="02010600030101010101" pitchFamily="2" charset="-122"/>
                <a:cs typeface="Times New Roman" panose="02020603050405020304" pitchFamily="18" charset="0"/>
              </a:rPr>
              <a:t>来源于中山大学附属第一医院</a:t>
            </a:r>
            <a:r>
              <a:rPr lang="zh-CN" altLang="en-US" sz="1800" dirty="0">
                <a:effectLst/>
                <a:ea typeface="等线" panose="02010600030101010101" pitchFamily="2" charset="-122"/>
                <a:cs typeface="Times New Roman" panose="02020603050405020304" pitchFamily="18" charset="0"/>
              </a:rPr>
              <a:t>，数据主要分为有标记的良性肿瘤和恶性肿瘤以及未标记的正常图像。训练集和验证集的比例约等于 </a:t>
            </a:r>
            <a:r>
              <a:rPr lang="en-US" altLang="zh-CN" sz="1800" dirty="0">
                <a:effectLst/>
                <a:ea typeface="等线" panose="02010600030101010101" pitchFamily="2" charset="-122"/>
                <a:cs typeface="Times New Roman" panose="02020603050405020304" pitchFamily="18" charset="0"/>
              </a:rPr>
              <a:t>9:1</a:t>
            </a:r>
            <a:r>
              <a:rPr lang="zh-CN" altLang="en-US" sz="1800" dirty="0">
                <a:effectLst/>
                <a:ea typeface="等线" panose="02010600030101010101" pitchFamily="2" charset="-122"/>
                <a:cs typeface="Times New Roman" panose="02020603050405020304" pitchFamily="18" charset="0"/>
              </a:rPr>
              <a:t>，测试集则用来评估目标检测算法的性能。</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8</a:t>
            </a:fld>
            <a:endParaRPr lang="zh-CN" altLang="en-US"/>
          </a:p>
        </p:txBody>
      </p:sp>
    </p:spTree>
    <p:extLst>
      <p:ext uri="{BB962C8B-B14F-4D97-AF65-F5344CB8AC3E}">
        <p14:creationId xmlns:p14="http://schemas.microsoft.com/office/powerpoint/2010/main" val="1910312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接下来是我的改进思路</a:t>
            </a:r>
            <a:endParaRPr lang="zh-CN" altLang="en-US" dirty="0"/>
          </a:p>
        </p:txBody>
      </p:sp>
      <p:sp>
        <p:nvSpPr>
          <p:cNvPr id="4" name="灯片编号占位符 3"/>
          <p:cNvSpPr>
            <a:spLocks noGrp="1"/>
          </p:cNvSpPr>
          <p:nvPr>
            <p:ph type="sldNum" sz="quarter" idx="5"/>
          </p:nvPr>
        </p:nvSpPr>
        <p:spPr/>
        <p:txBody>
          <a:bodyPr/>
          <a:lstStyle/>
          <a:p>
            <a:fld id="{9D1DB3D0-2484-483A-851D-CB1D12FD893A}" type="slidenum">
              <a:rPr lang="zh-CN" altLang="en-US" smtClean="0"/>
              <a:t>9</a:t>
            </a:fld>
            <a:endParaRPr lang="zh-CN" altLang="en-US"/>
          </a:p>
        </p:txBody>
      </p:sp>
    </p:spTree>
    <p:extLst>
      <p:ext uri="{BB962C8B-B14F-4D97-AF65-F5344CB8AC3E}">
        <p14:creationId xmlns:p14="http://schemas.microsoft.com/office/powerpoint/2010/main" val="15994838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7" name="圆: 空心 6">
            <a:extLst>
              <a:ext uri="{FF2B5EF4-FFF2-40B4-BE49-F238E27FC236}">
                <a16:creationId xmlns:a16="http://schemas.microsoft.com/office/drawing/2014/main" id="{FAE25CC9-9C51-4656-84CC-CBF63CAAE1AA}"/>
              </a:ext>
            </a:extLst>
          </p:cNvPr>
          <p:cNvSpPr/>
          <p:nvPr userDrawn="1"/>
        </p:nvSpPr>
        <p:spPr>
          <a:xfrm>
            <a:off x="3893457" y="1226457"/>
            <a:ext cx="4405086" cy="4405086"/>
          </a:xfrm>
          <a:prstGeom prst="donut">
            <a:avLst>
              <a:gd name="adj" fmla="val 9181"/>
            </a:avLst>
          </a:prstGeom>
          <a:gradFill>
            <a:gsLst>
              <a:gs pos="74000">
                <a:schemeClr val="accent1">
                  <a:alpha val="1000"/>
                </a:schemeClr>
              </a:gs>
              <a:gs pos="26000">
                <a:schemeClr val="accent1">
                  <a:alpha val="1000"/>
                </a:schemeClr>
              </a:gs>
              <a:gs pos="50000">
                <a:schemeClr val="accent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圆: 空心 7">
            <a:extLst>
              <a:ext uri="{FF2B5EF4-FFF2-40B4-BE49-F238E27FC236}">
                <a16:creationId xmlns:a16="http://schemas.microsoft.com/office/drawing/2014/main" id="{6A07EA41-8ACB-E1E6-F39A-E3F13EEDC796}"/>
              </a:ext>
            </a:extLst>
          </p:cNvPr>
          <p:cNvSpPr/>
          <p:nvPr userDrawn="1"/>
        </p:nvSpPr>
        <p:spPr>
          <a:xfrm>
            <a:off x="-573315" y="-3240315"/>
            <a:ext cx="13338630" cy="13338630"/>
          </a:xfrm>
          <a:prstGeom prst="donut">
            <a:avLst>
              <a:gd name="adj" fmla="val 6333"/>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a:extLst>
              <a:ext uri="{FF2B5EF4-FFF2-40B4-BE49-F238E27FC236}">
                <a16:creationId xmlns:a16="http://schemas.microsoft.com/office/drawing/2014/main" id="{9C4083D3-ED28-D84E-B40E-5C933A713E5C}"/>
              </a:ext>
            </a:extLst>
          </p:cNvPr>
          <p:cNvSpPr/>
          <p:nvPr userDrawn="1"/>
        </p:nvSpPr>
        <p:spPr>
          <a:xfrm>
            <a:off x="1466850" y="-1200150"/>
            <a:ext cx="9258300" cy="9258300"/>
          </a:xfrm>
          <a:prstGeom prst="donut">
            <a:avLst>
              <a:gd name="adj" fmla="val 3392"/>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 name="组合 9">
            <a:extLst>
              <a:ext uri="{FF2B5EF4-FFF2-40B4-BE49-F238E27FC236}">
                <a16:creationId xmlns:a16="http://schemas.microsoft.com/office/drawing/2014/main" id="{5CE5F568-396A-9C73-8708-FA8482955BA7}"/>
              </a:ext>
            </a:extLst>
          </p:cNvPr>
          <p:cNvGrpSpPr/>
          <p:nvPr userDrawn="1"/>
        </p:nvGrpSpPr>
        <p:grpSpPr>
          <a:xfrm rot="1160927" flipH="1">
            <a:off x="533659" y="6176575"/>
            <a:ext cx="941340" cy="589938"/>
            <a:chOff x="10927405" y="4655344"/>
            <a:chExt cx="645470" cy="404516"/>
          </a:xfrm>
        </p:grpSpPr>
        <p:sp>
          <p:nvSpPr>
            <p:cNvPr id="11" name="对话气泡: 圆角矩形 10">
              <a:extLst>
                <a:ext uri="{FF2B5EF4-FFF2-40B4-BE49-F238E27FC236}">
                  <a16:creationId xmlns:a16="http://schemas.microsoft.com/office/drawing/2014/main" id="{CBFD7DFD-554D-E1F6-CF23-C196697CBE00}"/>
                </a:ext>
              </a:extLst>
            </p:cNvPr>
            <p:cNvSpPr/>
            <p:nvPr/>
          </p:nvSpPr>
          <p:spPr>
            <a:xfrm>
              <a:off x="10927405" y="4655344"/>
              <a:ext cx="645470" cy="404516"/>
            </a:xfrm>
            <a:prstGeom prst="wedgeRoundRectCallout">
              <a:avLst>
                <a:gd name="adj1" fmla="val -31250"/>
                <a:gd name="adj2" fmla="val 65609"/>
                <a:gd name="adj3" fmla="val 16667"/>
              </a:avLst>
            </a:prstGeom>
            <a:gradFill>
              <a:gsLst>
                <a:gs pos="0">
                  <a:schemeClr val="accent3"/>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a:extLst>
                <a:ext uri="{FF2B5EF4-FFF2-40B4-BE49-F238E27FC236}">
                  <a16:creationId xmlns:a16="http://schemas.microsoft.com/office/drawing/2014/main" id="{32E5864F-B035-A198-5F64-17C9FB15B4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0511" y="4687973"/>
              <a:ext cx="339258" cy="339258"/>
            </a:xfrm>
            <a:prstGeom prst="rect">
              <a:avLst/>
            </a:prstGeom>
          </p:spPr>
        </p:pic>
      </p:grpSp>
      <p:grpSp>
        <p:nvGrpSpPr>
          <p:cNvPr id="13" name="组合 12">
            <a:extLst>
              <a:ext uri="{FF2B5EF4-FFF2-40B4-BE49-F238E27FC236}">
                <a16:creationId xmlns:a16="http://schemas.microsoft.com/office/drawing/2014/main" id="{CB11F7E3-E678-8B9F-785C-72593B59C7FD}"/>
              </a:ext>
            </a:extLst>
          </p:cNvPr>
          <p:cNvGrpSpPr/>
          <p:nvPr userDrawn="1"/>
        </p:nvGrpSpPr>
        <p:grpSpPr>
          <a:xfrm>
            <a:off x="1429541" y="4181823"/>
            <a:ext cx="814708" cy="510578"/>
            <a:chOff x="1429541" y="4181823"/>
            <a:chExt cx="814708" cy="510578"/>
          </a:xfrm>
        </p:grpSpPr>
        <p:sp>
          <p:nvSpPr>
            <p:cNvPr id="14" name="对话气泡: 圆角矩形 13">
              <a:extLst>
                <a:ext uri="{FF2B5EF4-FFF2-40B4-BE49-F238E27FC236}">
                  <a16:creationId xmlns:a16="http://schemas.microsoft.com/office/drawing/2014/main" id="{42F091F0-B144-0D50-8CCD-883D44F88919}"/>
                </a:ext>
              </a:extLst>
            </p:cNvPr>
            <p:cNvSpPr/>
            <p:nvPr/>
          </p:nvSpPr>
          <p:spPr>
            <a:xfrm rot="19872640" flipH="1">
              <a:off x="1429541" y="4181823"/>
              <a:ext cx="814708" cy="510578"/>
            </a:xfrm>
            <a:prstGeom prst="wedgeRoundRectCallout">
              <a:avLst>
                <a:gd name="adj1" fmla="val -31250"/>
                <a:gd name="adj2" fmla="val 65609"/>
                <a:gd name="adj3" fmla="val 16667"/>
              </a:avLst>
            </a:prstGeom>
            <a:gradFill>
              <a:gsLst>
                <a:gs pos="0">
                  <a:schemeClr val="accent3">
                    <a:alpha val="69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172B26C8-E04A-5E0D-08C6-1586FECBE0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8407">
              <a:off x="1647889" y="4248106"/>
              <a:ext cx="378012" cy="378012"/>
            </a:xfrm>
            <a:prstGeom prst="rect">
              <a:avLst/>
            </a:prstGeom>
          </p:spPr>
        </p:pic>
      </p:grpSp>
      <p:grpSp>
        <p:nvGrpSpPr>
          <p:cNvPr id="16" name="组合 15">
            <a:extLst>
              <a:ext uri="{FF2B5EF4-FFF2-40B4-BE49-F238E27FC236}">
                <a16:creationId xmlns:a16="http://schemas.microsoft.com/office/drawing/2014/main" id="{E05B95CE-D025-AD3E-DCDB-7E8A19A4646E}"/>
              </a:ext>
            </a:extLst>
          </p:cNvPr>
          <p:cNvGrpSpPr/>
          <p:nvPr userDrawn="1"/>
        </p:nvGrpSpPr>
        <p:grpSpPr>
          <a:xfrm>
            <a:off x="9926856" y="1861289"/>
            <a:ext cx="792884" cy="496902"/>
            <a:chOff x="9926856" y="1861289"/>
            <a:chExt cx="792884" cy="496902"/>
          </a:xfrm>
        </p:grpSpPr>
        <p:sp>
          <p:nvSpPr>
            <p:cNvPr id="17" name="对话气泡: 圆角矩形 16">
              <a:extLst>
                <a:ext uri="{FF2B5EF4-FFF2-40B4-BE49-F238E27FC236}">
                  <a16:creationId xmlns:a16="http://schemas.microsoft.com/office/drawing/2014/main" id="{A3908774-0B35-D622-054F-B9D6393AB16C}"/>
                </a:ext>
              </a:extLst>
            </p:cNvPr>
            <p:cNvSpPr/>
            <p:nvPr/>
          </p:nvSpPr>
          <p:spPr>
            <a:xfrm rot="1074474">
              <a:off x="9926856" y="1861289"/>
              <a:ext cx="792884" cy="496902"/>
            </a:xfrm>
            <a:prstGeom prst="wedgeRoundRectCallout">
              <a:avLst>
                <a:gd name="adj1" fmla="val -31250"/>
                <a:gd name="adj2" fmla="val 65609"/>
                <a:gd name="adj3" fmla="val 16667"/>
              </a:avLst>
            </a:prstGeom>
            <a:gradFill>
              <a:gsLst>
                <a:gs pos="0">
                  <a:schemeClr val="accent3">
                    <a:alpha val="82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形 17">
              <a:extLst>
                <a:ext uri="{FF2B5EF4-FFF2-40B4-BE49-F238E27FC236}">
                  <a16:creationId xmlns:a16="http://schemas.microsoft.com/office/drawing/2014/main" id="{5A1094CA-94EC-334F-62EC-2125912CD5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06638">
              <a:off x="10147530" y="1933972"/>
              <a:ext cx="351536" cy="351536"/>
            </a:xfrm>
            <a:prstGeom prst="rect">
              <a:avLst/>
            </a:prstGeom>
          </p:spPr>
        </p:pic>
      </p:grpSp>
      <p:grpSp>
        <p:nvGrpSpPr>
          <p:cNvPr id="19" name="组合 18">
            <a:extLst>
              <a:ext uri="{FF2B5EF4-FFF2-40B4-BE49-F238E27FC236}">
                <a16:creationId xmlns:a16="http://schemas.microsoft.com/office/drawing/2014/main" id="{39311EEA-F750-B9D8-9426-DAD41DE71B84}"/>
              </a:ext>
            </a:extLst>
          </p:cNvPr>
          <p:cNvGrpSpPr/>
          <p:nvPr userDrawn="1"/>
        </p:nvGrpSpPr>
        <p:grpSpPr>
          <a:xfrm>
            <a:off x="1474892" y="986574"/>
            <a:ext cx="520746" cy="326352"/>
            <a:chOff x="1996022" y="1588248"/>
            <a:chExt cx="520746" cy="326352"/>
          </a:xfrm>
        </p:grpSpPr>
        <p:sp>
          <p:nvSpPr>
            <p:cNvPr id="20" name="对话气泡: 圆角矩形 19">
              <a:extLst>
                <a:ext uri="{FF2B5EF4-FFF2-40B4-BE49-F238E27FC236}">
                  <a16:creationId xmlns:a16="http://schemas.microsoft.com/office/drawing/2014/main" id="{963E310F-EBBC-AFC2-6956-59E2DB6C68D3}"/>
                </a:ext>
              </a:extLst>
            </p:cNvPr>
            <p:cNvSpPr/>
            <p:nvPr/>
          </p:nvSpPr>
          <p:spPr>
            <a:xfrm rot="20014873">
              <a:off x="1996022" y="1588248"/>
              <a:ext cx="520746" cy="326352"/>
            </a:xfrm>
            <a:prstGeom prst="wedgeRoundRectCallout">
              <a:avLst>
                <a:gd name="adj1" fmla="val -31250"/>
                <a:gd name="adj2" fmla="val 65609"/>
                <a:gd name="adj3" fmla="val 16667"/>
              </a:avLst>
            </a:prstGeom>
            <a:gradFill>
              <a:gsLst>
                <a:gs pos="0">
                  <a:schemeClr val="accent3">
                    <a:alpha val="67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形 20">
              <a:extLst>
                <a:ext uri="{FF2B5EF4-FFF2-40B4-BE49-F238E27FC236}">
                  <a16:creationId xmlns:a16="http://schemas.microsoft.com/office/drawing/2014/main" id="{00B14788-6758-781F-6747-B68A659A61F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822341">
              <a:off x="2118017" y="1613046"/>
              <a:ext cx="276756" cy="276756"/>
            </a:xfrm>
            <a:prstGeom prst="rect">
              <a:avLst/>
            </a:prstGeom>
          </p:spPr>
        </p:pic>
      </p:grpSp>
      <p:grpSp>
        <p:nvGrpSpPr>
          <p:cNvPr id="22" name="组合 21">
            <a:extLst>
              <a:ext uri="{FF2B5EF4-FFF2-40B4-BE49-F238E27FC236}">
                <a16:creationId xmlns:a16="http://schemas.microsoft.com/office/drawing/2014/main" id="{F1E375F7-F957-49FA-5B24-C2E445CC6017}"/>
              </a:ext>
            </a:extLst>
          </p:cNvPr>
          <p:cNvGrpSpPr/>
          <p:nvPr userDrawn="1"/>
        </p:nvGrpSpPr>
        <p:grpSpPr>
          <a:xfrm>
            <a:off x="9295503" y="5770907"/>
            <a:ext cx="397900" cy="249364"/>
            <a:chOff x="9295503" y="5770907"/>
            <a:chExt cx="397900" cy="249364"/>
          </a:xfrm>
        </p:grpSpPr>
        <p:sp>
          <p:nvSpPr>
            <p:cNvPr id="23" name="对话气泡: 圆角矩形 22">
              <a:extLst>
                <a:ext uri="{FF2B5EF4-FFF2-40B4-BE49-F238E27FC236}">
                  <a16:creationId xmlns:a16="http://schemas.microsoft.com/office/drawing/2014/main" id="{A2C2CA30-8953-6664-96AB-BFE856C8F98A}"/>
                </a:ext>
              </a:extLst>
            </p:cNvPr>
            <p:cNvSpPr/>
            <p:nvPr/>
          </p:nvSpPr>
          <p:spPr>
            <a:xfrm rot="651194">
              <a:off x="9295503" y="5770907"/>
              <a:ext cx="397900" cy="249364"/>
            </a:xfrm>
            <a:prstGeom prst="wedgeRoundRectCallout">
              <a:avLst>
                <a:gd name="adj1" fmla="val -31250"/>
                <a:gd name="adj2" fmla="val 65609"/>
                <a:gd name="adj3" fmla="val 16667"/>
              </a:avLst>
            </a:prstGeom>
            <a:gradFill>
              <a:gsLst>
                <a:gs pos="0">
                  <a:schemeClr val="accent3">
                    <a:alpha val="58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形 23">
              <a:extLst>
                <a:ext uri="{FF2B5EF4-FFF2-40B4-BE49-F238E27FC236}">
                  <a16:creationId xmlns:a16="http://schemas.microsoft.com/office/drawing/2014/main" id="{31C72E3B-100A-C979-00D1-56514500A8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06742" y="5807878"/>
              <a:ext cx="175422" cy="175422"/>
            </a:xfrm>
            <a:prstGeom prst="rect">
              <a:avLst/>
            </a:prstGeom>
          </p:spPr>
        </p:pic>
      </p:grpSp>
      <p:grpSp>
        <p:nvGrpSpPr>
          <p:cNvPr id="25" name="组合 24">
            <a:extLst>
              <a:ext uri="{FF2B5EF4-FFF2-40B4-BE49-F238E27FC236}">
                <a16:creationId xmlns:a16="http://schemas.microsoft.com/office/drawing/2014/main" id="{30B5BFCE-D4B7-FDB1-6718-04D8184B7D40}"/>
              </a:ext>
            </a:extLst>
          </p:cNvPr>
          <p:cNvGrpSpPr/>
          <p:nvPr userDrawn="1"/>
        </p:nvGrpSpPr>
        <p:grpSpPr>
          <a:xfrm>
            <a:off x="4722303" y="4699712"/>
            <a:ext cx="397900" cy="249364"/>
            <a:chOff x="4722303" y="4699712"/>
            <a:chExt cx="397900" cy="249364"/>
          </a:xfrm>
        </p:grpSpPr>
        <p:sp>
          <p:nvSpPr>
            <p:cNvPr id="26" name="对话气泡: 圆角矩形 25">
              <a:extLst>
                <a:ext uri="{FF2B5EF4-FFF2-40B4-BE49-F238E27FC236}">
                  <a16:creationId xmlns:a16="http://schemas.microsoft.com/office/drawing/2014/main" id="{ACB7B0CF-D233-52BF-05CF-9BA2D30C6021}"/>
                </a:ext>
              </a:extLst>
            </p:cNvPr>
            <p:cNvSpPr/>
            <p:nvPr/>
          </p:nvSpPr>
          <p:spPr>
            <a:xfrm rot="20798607" flipH="1">
              <a:off x="4722303" y="4699712"/>
              <a:ext cx="397900" cy="249364"/>
            </a:xfrm>
            <a:prstGeom prst="wedgeRoundRectCallout">
              <a:avLst>
                <a:gd name="adj1" fmla="val -31250"/>
                <a:gd name="adj2" fmla="val 65609"/>
                <a:gd name="adj3" fmla="val 16667"/>
              </a:avLst>
            </a:prstGeom>
            <a:gradFill>
              <a:gsLst>
                <a:gs pos="0">
                  <a:schemeClr val="accent3">
                    <a:alpha val="58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形 26">
              <a:extLst>
                <a:ext uri="{FF2B5EF4-FFF2-40B4-BE49-F238E27FC236}">
                  <a16:creationId xmlns:a16="http://schemas.microsoft.com/office/drawing/2014/main" id="{B36737C4-B490-1815-8E40-3B4C3691C8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0609839">
              <a:off x="4806953" y="4710094"/>
              <a:ext cx="228600" cy="228600"/>
            </a:xfrm>
            <a:prstGeom prst="rect">
              <a:avLst/>
            </a:prstGeom>
          </p:spPr>
        </p:pic>
      </p:grpSp>
      <p:grpSp>
        <p:nvGrpSpPr>
          <p:cNvPr id="28" name="组合 27">
            <a:extLst>
              <a:ext uri="{FF2B5EF4-FFF2-40B4-BE49-F238E27FC236}">
                <a16:creationId xmlns:a16="http://schemas.microsoft.com/office/drawing/2014/main" id="{49A08C6F-0C68-0539-2739-18CF8ECB4FDD}"/>
              </a:ext>
            </a:extLst>
          </p:cNvPr>
          <p:cNvGrpSpPr/>
          <p:nvPr userDrawn="1"/>
        </p:nvGrpSpPr>
        <p:grpSpPr>
          <a:xfrm>
            <a:off x="11612436" y="4863562"/>
            <a:ext cx="941340" cy="589938"/>
            <a:chOff x="11612436" y="4863562"/>
            <a:chExt cx="941340" cy="589938"/>
          </a:xfrm>
        </p:grpSpPr>
        <p:sp>
          <p:nvSpPr>
            <p:cNvPr id="29" name="对话气泡: 圆角矩形 28">
              <a:extLst>
                <a:ext uri="{FF2B5EF4-FFF2-40B4-BE49-F238E27FC236}">
                  <a16:creationId xmlns:a16="http://schemas.microsoft.com/office/drawing/2014/main" id="{30B84EBE-F53E-3789-578A-BA564E06A5A1}"/>
                </a:ext>
              </a:extLst>
            </p:cNvPr>
            <p:cNvSpPr/>
            <p:nvPr/>
          </p:nvSpPr>
          <p:spPr>
            <a:xfrm rot="1307322">
              <a:off x="11612436" y="4863562"/>
              <a:ext cx="941340" cy="589938"/>
            </a:xfrm>
            <a:prstGeom prst="wedgeRoundRectCallout">
              <a:avLst>
                <a:gd name="adj1" fmla="val -31250"/>
                <a:gd name="adj2" fmla="val 65609"/>
                <a:gd name="adj3" fmla="val 16667"/>
              </a:avLst>
            </a:prstGeom>
            <a:gradFill>
              <a:gsLst>
                <a:gs pos="0">
                  <a:schemeClr val="accent3"/>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a:extLst>
                <a:ext uri="{FF2B5EF4-FFF2-40B4-BE49-F238E27FC236}">
                  <a16:creationId xmlns:a16="http://schemas.microsoft.com/office/drawing/2014/main" id="{563959F6-0F30-7D37-08AB-3A057145B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357808">
              <a:off x="11799123" y="4874548"/>
              <a:ext cx="567966" cy="567966"/>
            </a:xfrm>
            <a:prstGeom prst="rect">
              <a:avLst/>
            </a:prstGeom>
          </p:spPr>
        </p:pic>
      </p:grpSp>
      <p:sp>
        <p:nvSpPr>
          <p:cNvPr id="31" name="矩形 30">
            <a:extLst>
              <a:ext uri="{FF2B5EF4-FFF2-40B4-BE49-F238E27FC236}">
                <a16:creationId xmlns:a16="http://schemas.microsoft.com/office/drawing/2014/main" id="{C38AC0CE-A2B1-2289-EB05-34873C3472C9}"/>
              </a:ext>
            </a:extLst>
          </p:cNvPr>
          <p:cNvSpPr/>
          <p:nvPr userDrawn="1"/>
        </p:nvSpPr>
        <p:spPr>
          <a:xfrm>
            <a:off x="12192000" y="-478972"/>
            <a:ext cx="1487715"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7365502-DE11-FB33-C18B-20A0ED03DDFC}"/>
              </a:ext>
            </a:extLst>
          </p:cNvPr>
          <p:cNvSpPr/>
          <p:nvPr userDrawn="1"/>
        </p:nvSpPr>
        <p:spPr>
          <a:xfrm flipH="1">
            <a:off x="-2465964" y="-478972"/>
            <a:ext cx="2465963"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EA4340AD-252E-9C91-FEBE-DEE575FE1FFC}"/>
              </a:ext>
            </a:extLst>
          </p:cNvPr>
          <p:cNvSpPr/>
          <p:nvPr userDrawn="1"/>
        </p:nvSpPr>
        <p:spPr>
          <a:xfrm flipH="1" flipV="1">
            <a:off x="-798288" y="6872512"/>
            <a:ext cx="13759544" cy="15893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667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5EA7315-A71E-4F19-10A8-3A3E3C496B38}"/>
              </a:ext>
            </a:extLst>
          </p:cNvPr>
          <p:cNvGrpSpPr/>
          <p:nvPr userDrawn="1"/>
        </p:nvGrpSpPr>
        <p:grpSpPr>
          <a:xfrm>
            <a:off x="711199" y="1168399"/>
            <a:ext cx="4521202" cy="4521202"/>
            <a:chOff x="1466850" y="-1200150"/>
            <a:chExt cx="9258300" cy="9258300"/>
          </a:xfrm>
        </p:grpSpPr>
        <p:sp>
          <p:nvSpPr>
            <p:cNvPr id="8" name="圆: 空心 7">
              <a:extLst>
                <a:ext uri="{FF2B5EF4-FFF2-40B4-BE49-F238E27FC236}">
                  <a16:creationId xmlns:a16="http://schemas.microsoft.com/office/drawing/2014/main" id="{FD5B75CC-407C-30C7-BCD4-E5AFDDD20A64}"/>
                </a:ext>
              </a:extLst>
            </p:cNvPr>
            <p:cNvSpPr/>
            <p:nvPr/>
          </p:nvSpPr>
          <p:spPr>
            <a:xfrm>
              <a:off x="3893457" y="1226457"/>
              <a:ext cx="4405086" cy="4405086"/>
            </a:xfrm>
            <a:prstGeom prst="donut">
              <a:avLst>
                <a:gd name="adj" fmla="val 9181"/>
              </a:avLst>
            </a:prstGeom>
            <a:gradFill>
              <a:gsLst>
                <a:gs pos="74000">
                  <a:schemeClr val="accent1">
                    <a:alpha val="1000"/>
                  </a:schemeClr>
                </a:gs>
                <a:gs pos="26000">
                  <a:schemeClr val="accent1">
                    <a:alpha val="1000"/>
                  </a:schemeClr>
                </a:gs>
                <a:gs pos="50000">
                  <a:schemeClr val="accent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a:extLst>
                <a:ext uri="{FF2B5EF4-FFF2-40B4-BE49-F238E27FC236}">
                  <a16:creationId xmlns:a16="http://schemas.microsoft.com/office/drawing/2014/main" id="{9529B95C-D63D-3A91-99F3-7432492410C1}"/>
                </a:ext>
              </a:extLst>
            </p:cNvPr>
            <p:cNvSpPr/>
            <p:nvPr/>
          </p:nvSpPr>
          <p:spPr>
            <a:xfrm>
              <a:off x="1466850" y="-1200150"/>
              <a:ext cx="9258300" cy="9258300"/>
            </a:xfrm>
            <a:prstGeom prst="donut">
              <a:avLst>
                <a:gd name="adj" fmla="val 3392"/>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空心弧 9">
            <a:extLst>
              <a:ext uri="{FF2B5EF4-FFF2-40B4-BE49-F238E27FC236}">
                <a16:creationId xmlns:a16="http://schemas.microsoft.com/office/drawing/2014/main" id="{7837F8E7-CE65-5ED8-B6C3-26CF8E1E4661}"/>
              </a:ext>
            </a:extLst>
          </p:cNvPr>
          <p:cNvSpPr/>
          <p:nvPr userDrawn="1"/>
        </p:nvSpPr>
        <p:spPr>
          <a:xfrm>
            <a:off x="1130299" y="1587500"/>
            <a:ext cx="3683000" cy="3683000"/>
          </a:xfrm>
          <a:prstGeom prst="blockArc">
            <a:avLst>
              <a:gd name="adj1" fmla="val 13759388"/>
              <a:gd name="adj2" fmla="val 4847931"/>
              <a:gd name="adj3" fmla="val 19635"/>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空心弧 10">
            <a:extLst>
              <a:ext uri="{FF2B5EF4-FFF2-40B4-BE49-F238E27FC236}">
                <a16:creationId xmlns:a16="http://schemas.microsoft.com/office/drawing/2014/main" id="{30BE957B-305E-9F57-31E9-AA716E3601F2}"/>
              </a:ext>
            </a:extLst>
          </p:cNvPr>
          <p:cNvSpPr/>
          <p:nvPr userDrawn="1"/>
        </p:nvSpPr>
        <p:spPr>
          <a:xfrm>
            <a:off x="10746016" y="6226629"/>
            <a:ext cx="1973942" cy="1973942"/>
          </a:xfrm>
          <a:prstGeom prst="blockArc">
            <a:avLst>
              <a:gd name="adj1" fmla="val 10256306"/>
              <a:gd name="adj2" fmla="val 28202"/>
              <a:gd name="adj3" fmla="val 21609"/>
            </a:avLst>
          </a:prstGeom>
          <a:gradFill flip="none" rotWithShape="1">
            <a:gsLst>
              <a:gs pos="92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17A4099D-B237-21FB-5968-425076C789CA}"/>
              </a:ext>
            </a:extLst>
          </p:cNvPr>
          <p:cNvGrpSpPr/>
          <p:nvPr userDrawn="1"/>
        </p:nvGrpSpPr>
        <p:grpSpPr>
          <a:xfrm>
            <a:off x="8103505" y="6572249"/>
            <a:ext cx="2752272" cy="170561"/>
            <a:chOff x="-330200" y="4580518"/>
            <a:chExt cx="5600700" cy="347082"/>
          </a:xfrm>
        </p:grpSpPr>
        <p:sp>
          <p:nvSpPr>
            <p:cNvPr id="13" name="矩形: 圆角 12">
              <a:extLst>
                <a:ext uri="{FF2B5EF4-FFF2-40B4-BE49-F238E27FC236}">
                  <a16:creationId xmlns:a16="http://schemas.microsoft.com/office/drawing/2014/main" id="{51D54E6D-D398-9B84-D96C-FFD84B99F323}"/>
                </a:ext>
              </a:extLst>
            </p:cNvPr>
            <p:cNvSpPr/>
            <p:nvPr/>
          </p:nvSpPr>
          <p:spPr>
            <a:xfrm>
              <a:off x="-63499" y="4580518"/>
              <a:ext cx="5333999" cy="263421"/>
            </a:xfrm>
            <a:prstGeom prst="roundRect">
              <a:avLst>
                <a:gd name="adj" fmla="val 50000"/>
              </a:avLst>
            </a:prstGeom>
            <a:gradFill flip="none" rotWithShape="1">
              <a:gsLst>
                <a:gs pos="100000">
                  <a:schemeClr val="accent2">
                    <a:alpha val="11000"/>
                  </a:schemeClr>
                </a:gs>
                <a:gs pos="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61F90741-E32A-96F6-6CFE-D7082EE9A78A}"/>
                </a:ext>
              </a:extLst>
            </p:cNvPr>
            <p:cNvSpPr/>
            <p:nvPr/>
          </p:nvSpPr>
          <p:spPr>
            <a:xfrm>
              <a:off x="-330200" y="4760283"/>
              <a:ext cx="4470400" cy="167317"/>
            </a:xfrm>
            <a:prstGeom prst="roundRect">
              <a:avLst>
                <a:gd name="adj" fmla="val 50000"/>
              </a:avLst>
            </a:prstGeom>
            <a:gradFill flip="none" rotWithShape="1">
              <a:gsLst>
                <a:gs pos="100000">
                  <a:schemeClr val="accent2">
                    <a:alpha val="11000"/>
                  </a:schemeClr>
                </a:gs>
                <a:gs pos="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0F6DC084-3616-2918-35D3-2CC06E5D2639}"/>
              </a:ext>
            </a:extLst>
          </p:cNvPr>
          <p:cNvSpPr/>
          <p:nvPr userDrawn="1"/>
        </p:nvSpPr>
        <p:spPr>
          <a:xfrm>
            <a:off x="12192000" y="-478972"/>
            <a:ext cx="1487715"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5E484EC-6115-3677-3AE2-CA0AD6ACCB6C}"/>
              </a:ext>
            </a:extLst>
          </p:cNvPr>
          <p:cNvSpPr/>
          <p:nvPr userDrawn="1"/>
        </p:nvSpPr>
        <p:spPr>
          <a:xfrm flipH="1" flipV="1">
            <a:off x="-798288" y="6872512"/>
            <a:ext cx="13759544" cy="15893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5560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7655AA9-2EEE-6D92-43E2-EF1D47ED78EC}"/>
              </a:ext>
            </a:extLst>
          </p:cNvPr>
          <p:cNvGrpSpPr/>
          <p:nvPr userDrawn="1"/>
        </p:nvGrpSpPr>
        <p:grpSpPr>
          <a:xfrm>
            <a:off x="3410857" y="390182"/>
            <a:ext cx="5370286" cy="5370286"/>
            <a:chOff x="1466850" y="-1200150"/>
            <a:chExt cx="9258300" cy="9258300"/>
          </a:xfrm>
        </p:grpSpPr>
        <p:sp>
          <p:nvSpPr>
            <p:cNvPr id="8" name="圆: 空心 7">
              <a:extLst>
                <a:ext uri="{FF2B5EF4-FFF2-40B4-BE49-F238E27FC236}">
                  <a16:creationId xmlns:a16="http://schemas.microsoft.com/office/drawing/2014/main" id="{D09201F5-4037-D301-99F8-517F03C6DBB8}"/>
                </a:ext>
              </a:extLst>
            </p:cNvPr>
            <p:cNvSpPr/>
            <p:nvPr/>
          </p:nvSpPr>
          <p:spPr>
            <a:xfrm>
              <a:off x="3893457" y="1226457"/>
              <a:ext cx="4405086" cy="4405086"/>
            </a:xfrm>
            <a:prstGeom prst="donut">
              <a:avLst>
                <a:gd name="adj" fmla="val 9181"/>
              </a:avLst>
            </a:prstGeom>
            <a:gradFill>
              <a:gsLst>
                <a:gs pos="74000">
                  <a:schemeClr val="accent1">
                    <a:alpha val="1000"/>
                  </a:schemeClr>
                </a:gs>
                <a:gs pos="26000">
                  <a:schemeClr val="accent1">
                    <a:alpha val="1000"/>
                  </a:schemeClr>
                </a:gs>
                <a:gs pos="50000">
                  <a:schemeClr val="accent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a:extLst>
                <a:ext uri="{FF2B5EF4-FFF2-40B4-BE49-F238E27FC236}">
                  <a16:creationId xmlns:a16="http://schemas.microsoft.com/office/drawing/2014/main" id="{82AE4CC8-D88C-8CD4-0502-C07ED328F386}"/>
                </a:ext>
              </a:extLst>
            </p:cNvPr>
            <p:cNvSpPr/>
            <p:nvPr/>
          </p:nvSpPr>
          <p:spPr>
            <a:xfrm>
              <a:off x="1466850" y="-1200150"/>
              <a:ext cx="9258300" cy="9258300"/>
            </a:xfrm>
            <a:prstGeom prst="donut">
              <a:avLst>
                <a:gd name="adj" fmla="val 3392"/>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空心弧 10">
            <a:extLst>
              <a:ext uri="{FF2B5EF4-FFF2-40B4-BE49-F238E27FC236}">
                <a16:creationId xmlns:a16="http://schemas.microsoft.com/office/drawing/2014/main" id="{D32D556C-D4C0-1945-9AAC-B3934C1A7302}"/>
              </a:ext>
            </a:extLst>
          </p:cNvPr>
          <p:cNvSpPr/>
          <p:nvPr userDrawn="1"/>
        </p:nvSpPr>
        <p:spPr>
          <a:xfrm rot="20583593">
            <a:off x="10925629" y="5871029"/>
            <a:ext cx="1973942" cy="1973942"/>
          </a:xfrm>
          <a:prstGeom prst="blockArc">
            <a:avLst>
              <a:gd name="adj1" fmla="val 10256306"/>
              <a:gd name="adj2" fmla="val 28202"/>
              <a:gd name="adj3" fmla="val 21609"/>
            </a:avLst>
          </a:prstGeom>
          <a:gradFill flip="none" rotWithShape="1">
            <a:gsLst>
              <a:gs pos="92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空心弧 11">
            <a:extLst>
              <a:ext uri="{FF2B5EF4-FFF2-40B4-BE49-F238E27FC236}">
                <a16:creationId xmlns:a16="http://schemas.microsoft.com/office/drawing/2014/main" id="{9D3B0B3C-D8E2-8E6E-D0AB-862B26C764E2}"/>
              </a:ext>
            </a:extLst>
          </p:cNvPr>
          <p:cNvSpPr/>
          <p:nvPr userDrawn="1"/>
        </p:nvSpPr>
        <p:spPr>
          <a:xfrm rot="1016407" flipH="1">
            <a:off x="-707570" y="5871029"/>
            <a:ext cx="1973942" cy="1973942"/>
          </a:xfrm>
          <a:prstGeom prst="blockArc">
            <a:avLst>
              <a:gd name="adj1" fmla="val 10256306"/>
              <a:gd name="adj2" fmla="val 28202"/>
              <a:gd name="adj3" fmla="val 21609"/>
            </a:avLst>
          </a:prstGeom>
          <a:gradFill flip="none" rotWithShape="1">
            <a:gsLst>
              <a:gs pos="92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5BBE0F3-5CFB-1F1C-A33D-EBA6403FFD72}"/>
              </a:ext>
            </a:extLst>
          </p:cNvPr>
          <p:cNvSpPr/>
          <p:nvPr userDrawn="1"/>
        </p:nvSpPr>
        <p:spPr>
          <a:xfrm>
            <a:off x="12192000" y="-478972"/>
            <a:ext cx="1487715"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78E6D9C-61D5-E594-6232-3B961D650923}"/>
              </a:ext>
            </a:extLst>
          </p:cNvPr>
          <p:cNvSpPr/>
          <p:nvPr userDrawn="1"/>
        </p:nvSpPr>
        <p:spPr>
          <a:xfrm flipH="1">
            <a:off x="-2465964" y="-478972"/>
            <a:ext cx="2465963"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7148158-24AB-384C-E88D-94C03A02D1C3}"/>
              </a:ext>
            </a:extLst>
          </p:cNvPr>
          <p:cNvSpPr/>
          <p:nvPr userDrawn="1"/>
        </p:nvSpPr>
        <p:spPr>
          <a:xfrm flipH="1" flipV="1">
            <a:off x="-798288" y="6872512"/>
            <a:ext cx="13759544" cy="15893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0139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9" name="空心弧 8">
            <a:extLst>
              <a:ext uri="{FF2B5EF4-FFF2-40B4-BE49-F238E27FC236}">
                <a16:creationId xmlns:a16="http://schemas.microsoft.com/office/drawing/2014/main" id="{A1F487EF-DBA3-A2A5-8064-E84A3BB1CDCB}"/>
              </a:ext>
            </a:extLst>
          </p:cNvPr>
          <p:cNvSpPr/>
          <p:nvPr userDrawn="1"/>
        </p:nvSpPr>
        <p:spPr>
          <a:xfrm rot="17722357">
            <a:off x="591017" y="334920"/>
            <a:ext cx="961726" cy="961726"/>
          </a:xfrm>
          <a:prstGeom prst="blockArc">
            <a:avLst>
              <a:gd name="adj1" fmla="val 7945705"/>
              <a:gd name="adj2" fmla="val 3482675"/>
              <a:gd name="adj3" fmla="val 20698"/>
            </a:avLst>
          </a:prstGeom>
          <a:gradFill flip="none" rotWithShape="1">
            <a:gsLst>
              <a:gs pos="92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8ABC1A5-F982-D848-3971-F00842333F09}"/>
              </a:ext>
            </a:extLst>
          </p:cNvPr>
          <p:cNvSpPr/>
          <p:nvPr userDrawn="1"/>
        </p:nvSpPr>
        <p:spPr>
          <a:xfrm>
            <a:off x="0" y="6781800"/>
            <a:ext cx="12204700" cy="76200"/>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48718621-212A-850E-8A5C-E28EAEF4F941}"/>
              </a:ext>
            </a:extLst>
          </p:cNvPr>
          <p:cNvSpPr>
            <a:spLocks noGrp="1"/>
          </p:cNvSpPr>
          <p:nvPr>
            <p:ph type="body" sz="quarter" idx="10" hasCustomPrompt="1"/>
          </p:nvPr>
        </p:nvSpPr>
        <p:spPr>
          <a:xfrm>
            <a:off x="1098072" y="602771"/>
            <a:ext cx="5524500" cy="546675"/>
          </a:xfrm>
          <a:prstGeom prst="rect">
            <a:avLst/>
          </a:prstGeom>
        </p:spPr>
        <p:txBody>
          <a:bodyPr>
            <a:noAutofit/>
          </a:bodyPr>
          <a:lstStyle>
            <a:lvl1pPr marL="0" indent="0" algn="l" defTabSz="914400" rtl="0" eaLnBrk="1" latinLnBrk="0" hangingPunct="1">
              <a:lnSpc>
                <a:spcPct val="100000"/>
              </a:lnSpc>
              <a:spcBef>
                <a:spcPts val="0"/>
              </a:spcBef>
              <a:buNone/>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1pPr>
            <a:lvl2pPr marL="0" algn="l" defTabSz="914400" rtl="0" eaLnBrk="1" latinLnBrk="0" hangingPunct="1">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2pPr>
            <a:lvl3pPr marL="0" algn="l" defTabSz="914400" rtl="0" eaLnBrk="1" latinLnBrk="0" hangingPunct="1">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3pPr>
            <a:lvl4pPr marL="0" algn="l" defTabSz="914400" rtl="0" eaLnBrk="1" latinLnBrk="0" hangingPunct="1">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4pPr>
            <a:lvl5pPr marL="0" algn="l" defTabSz="914400" rtl="0" eaLnBrk="1" latinLnBrk="0" hangingPunct="1">
              <a:defRPr lang="zh-CN" altLang="en-US" sz="3200" kern="1200">
                <a:solidFill>
                  <a:schemeClr val="tx1"/>
                </a:solidFill>
                <a:latin typeface="思源黑体 CN Normal" panose="020B0400000000000000" pitchFamily="34" charset="-122"/>
                <a:ea typeface="思源黑体 CN Normal" panose="020B0400000000000000" pitchFamily="34" charset="-122"/>
                <a:cs typeface="+mn-cs"/>
              </a:defRPr>
            </a:lvl5pPr>
          </a:lstStyle>
          <a:p>
            <a:r>
              <a:rPr lang="zh-CN" altLang="en-US" sz="3200">
                <a:latin typeface="思源黑体 CN Normal" panose="020B0400000000000000" pitchFamily="34" charset="-122"/>
                <a:ea typeface="思源黑体 CN Normal" panose="020B0400000000000000" pitchFamily="34" charset="-122"/>
              </a:rPr>
              <a:t>输入标题</a:t>
            </a:r>
          </a:p>
        </p:txBody>
      </p:sp>
    </p:spTree>
    <p:extLst>
      <p:ext uri="{BB962C8B-B14F-4D97-AF65-F5344CB8AC3E}">
        <p14:creationId xmlns:p14="http://schemas.microsoft.com/office/powerpoint/2010/main" val="32527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0" name="圆: 空心 9">
            <a:extLst>
              <a:ext uri="{FF2B5EF4-FFF2-40B4-BE49-F238E27FC236}">
                <a16:creationId xmlns:a16="http://schemas.microsoft.com/office/drawing/2014/main" id="{2A5D452C-908B-83D9-6D4A-120C0FE89F59}"/>
              </a:ext>
            </a:extLst>
          </p:cNvPr>
          <p:cNvSpPr/>
          <p:nvPr userDrawn="1"/>
        </p:nvSpPr>
        <p:spPr>
          <a:xfrm>
            <a:off x="3893457" y="1226457"/>
            <a:ext cx="4405086" cy="4405086"/>
          </a:xfrm>
          <a:prstGeom prst="donut">
            <a:avLst>
              <a:gd name="adj" fmla="val 9181"/>
            </a:avLst>
          </a:prstGeom>
          <a:gradFill>
            <a:gsLst>
              <a:gs pos="74000">
                <a:schemeClr val="accent1">
                  <a:alpha val="1000"/>
                </a:schemeClr>
              </a:gs>
              <a:gs pos="26000">
                <a:schemeClr val="accent1">
                  <a:alpha val="1000"/>
                </a:schemeClr>
              </a:gs>
              <a:gs pos="50000">
                <a:schemeClr val="accent1">
                  <a:alpha val="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圆: 空心 10">
            <a:extLst>
              <a:ext uri="{FF2B5EF4-FFF2-40B4-BE49-F238E27FC236}">
                <a16:creationId xmlns:a16="http://schemas.microsoft.com/office/drawing/2014/main" id="{EB0EE5E7-7F1C-E9E6-6CA2-1070FC834E95}"/>
              </a:ext>
            </a:extLst>
          </p:cNvPr>
          <p:cNvSpPr/>
          <p:nvPr userDrawn="1"/>
        </p:nvSpPr>
        <p:spPr>
          <a:xfrm>
            <a:off x="-573315" y="-3240315"/>
            <a:ext cx="13338630" cy="13338630"/>
          </a:xfrm>
          <a:prstGeom prst="donut">
            <a:avLst>
              <a:gd name="adj" fmla="val 6333"/>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圆: 空心 11">
            <a:extLst>
              <a:ext uri="{FF2B5EF4-FFF2-40B4-BE49-F238E27FC236}">
                <a16:creationId xmlns:a16="http://schemas.microsoft.com/office/drawing/2014/main" id="{C96F335B-8373-565A-DCA3-24287C38EDD7}"/>
              </a:ext>
            </a:extLst>
          </p:cNvPr>
          <p:cNvSpPr/>
          <p:nvPr userDrawn="1"/>
        </p:nvSpPr>
        <p:spPr>
          <a:xfrm>
            <a:off x="1466850" y="-1200150"/>
            <a:ext cx="9258300" cy="9258300"/>
          </a:xfrm>
          <a:prstGeom prst="donut">
            <a:avLst>
              <a:gd name="adj" fmla="val 3392"/>
            </a:avLst>
          </a:prstGeom>
          <a:gradFill>
            <a:gsLst>
              <a:gs pos="74000">
                <a:schemeClr val="accent1">
                  <a:alpha val="0"/>
                </a:schemeClr>
              </a:gs>
              <a:gs pos="26000">
                <a:schemeClr val="accent1">
                  <a:alpha val="0"/>
                </a:schemeClr>
              </a:gs>
              <a:gs pos="50000">
                <a:schemeClr val="accent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a:extLst>
              <a:ext uri="{FF2B5EF4-FFF2-40B4-BE49-F238E27FC236}">
                <a16:creationId xmlns:a16="http://schemas.microsoft.com/office/drawing/2014/main" id="{6B324967-FD0F-BD84-55B4-C268E191C0E0}"/>
              </a:ext>
            </a:extLst>
          </p:cNvPr>
          <p:cNvSpPr/>
          <p:nvPr userDrawn="1"/>
        </p:nvSpPr>
        <p:spPr>
          <a:xfrm>
            <a:off x="12192000" y="-478972"/>
            <a:ext cx="1487715"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ED5C273-1CD4-1DD4-4E0A-CEE62C908F7F}"/>
              </a:ext>
            </a:extLst>
          </p:cNvPr>
          <p:cNvSpPr/>
          <p:nvPr userDrawn="1"/>
        </p:nvSpPr>
        <p:spPr>
          <a:xfrm flipH="1">
            <a:off x="-2465964" y="-478972"/>
            <a:ext cx="2465963" cy="821508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B7991DA-8FA9-D9C8-5171-E440B43C6DB5}"/>
              </a:ext>
            </a:extLst>
          </p:cNvPr>
          <p:cNvSpPr/>
          <p:nvPr userDrawn="1"/>
        </p:nvSpPr>
        <p:spPr>
          <a:xfrm flipH="1" flipV="1">
            <a:off x="-798288" y="6872512"/>
            <a:ext cx="13759544" cy="158931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3595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248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D93A00"/>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9154A33-747C-4A5D-8228-1FBB8C6CB121}"/>
              </a:ext>
            </a:extLst>
          </p:cNvPr>
          <p:cNvSpPr txBox="1">
            <a:spLocks/>
          </p:cNvSpPr>
          <p:nvPr userDrawn="1"/>
        </p:nvSpPr>
        <p:spPr>
          <a:xfrm>
            <a:off x="440603" y="182445"/>
            <a:ext cx="1657138" cy="287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100" b="0" i="0" kern="1200" baseline="0" dirty="0">
                <a:solidFill>
                  <a:schemeClr val="bg1"/>
                </a:solidFill>
                <a:latin typeface="Microsoft YaHei Light" panose="020B0503020204020204" pitchFamily="34" charset="-122"/>
                <a:ea typeface="Microsoft YaHei Light" panose="020B0503020204020204" pitchFamily="34" charset="-122"/>
                <a:cs typeface="Segoe UI Light"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zh-CN"/>
              <a:t>OfficePLUS.cn</a:t>
            </a:r>
            <a:endParaRPr lang="en-US"/>
          </a:p>
        </p:txBody>
      </p:sp>
      <p:sp>
        <p:nvSpPr>
          <p:cNvPr id="7" name="文本框 6">
            <a:extLst>
              <a:ext uri="{FF2B5EF4-FFF2-40B4-BE49-F238E27FC236}">
                <a16:creationId xmlns:a16="http://schemas.microsoft.com/office/drawing/2014/main" id="{783C0246-67FF-40D3-8BFD-6742D83FD9A2}"/>
              </a:ext>
            </a:extLst>
          </p:cNvPr>
          <p:cNvSpPr txBox="1">
            <a:spLocks/>
          </p:cNvSpPr>
          <p:nvPr userDrawn="1"/>
        </p:nvSpPr>
        <p:spPr>
          <a:xfrm>
            <a:off x="4153012" y="759876"/>
            <a:ext cx="7074345" cy="5399189"/>
          </a:xfrm>
          <a:prstGeom prst="rect">
            <a:avLst/>
          </a:prstGeom>
        </p:spPr>
        <p:txBody>
          <a:bodyPr/>
          <a:lstStyle>
            <a:lvl1pPr indent="0">
              <a:lnSpc>
                <a:spcPct val="150000"/>
              </a:lnSpc>
              <a:spcBef>
                <a:spcPts val="1000"/>
              </a:spcBef>
              <a:buFont typeface="Arial" panose="020B0604020202020204" pitchFamily="34" charset="0"/>
              <a:buNone/>
              <a:defRPr kumimoji="1"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zh-CN" altLang="en-US"/>
              <a:t>中文 思源黑体 </a:t>
            </a:r>
            <a:r>
              <a:rPr lang="fr-FR" altLang="zh-CN"/>
              <a:t>CN Normal</a:t>
            </a:r>
            <a:r>
              <a:rPr lang="zh-CN" altLang="en-US"/>
              <a:t>（标题）、思源黑体 </a:t>
            </a:r>
            <a:r>
              <a:rPr lang="en-US" altLang="zh-CN"/>
              <a:t>CN ExtraLight </a:t>
            </a:r>
            <a:r>
              <a:rPr lang="zh-CN" altLang="en-US"/>
              <a:t>（正文）</a:t>
            </a:r>
            <a:endParaRPr lang="en-US" altLang="zh-CN"/>
          </a:p>
          <a:p>
            <a:pPr lvl="0"/>
            <a:r>
              <a:rPr lang="zh-CN" altLang="en-US"/>
              <a:t>英文 思源黑体 </a:t>
            </a:r>
            <a:r>
              <a:rPr lang="fr-FR" altLang="zh-CN"/>
              <a:t>CN Normal</a:t>
            </a:r>
            <a:r>
              <a:rPr lang="zh-CN" altLang="en-US"/>
              <a:t>（标题）</a:t>
            </a:r>
            <a:r>
              <a:rPr lang="zh-CN" altLang="fr-FR"/>
              <a:t>、</a:t>
            </a:r>
            <a:r>
              <a:rPr lang="zh-CN" altLang="en-US"/>
              <a:t>思源黑体 </a:t>
            </a:r>
            <a:r>
              <a:rPr lang="fr-FR" altLang="zh-CN"/>
              <a:t>CN ExtraLight </a:t>
            </a:r>
            <a:r>
              <a:rPr lang="zh-CN" altLang="en-US"/>
              <a:t>（正文）</a:t>
            </a:r>
            <a:endParaRPr lang="en-US" altLang="zh-CN"/>
          </a:p>
          <a:p>
            <a:pPr lvl="0"/>
            <a:endParaRPr lang="zh-CN" altLang="en-US"/>
          </a:p>
          <a:p>
            <a:pPr lvl="0"/>
            <a:r>
              <a:rPr lang="zh-CN" altLang="en-US"/>
              <a:t>标题 </a:t>
            </a:r>
            <a:r>
              <a:rPr lang="en-US" altLang="zh-CN"/>
              <a:t>1.0</a:t>
            </a:r>
          </a:p>
          <a:p>
            <a:pPr lvl="0"/>
            <a:r>
              <a:rPr lang="zh-CN" altLang="en-US"/>
              <a:t>正文 </a:t>
            </a:r>
            <a:r>
              <a:rPr lang="en-US" altLang="zh-CN"/>
              <a:t>1.3</a:t>
            </a:r>
          </a:p>
          <a:p>
            <a:pPr lvl="0"/>
            <a:r>
              <a:rPr lang="en-US" altLang="zh-CN"/>
              <a:t>Unsplash</a:t>
            </a:r>
            <a:r>
              <a:rPr lang="zh-CN" altLang="en-US"/>
              <a:t>、</a:t>
            </a:r>
            <a:r>
              <a:rPr lang="en-US" altLang="zh-CN"/>
              <a:t>Pexels</a:t>
            </a:r>
          </a:p>
          <a:p>
            <a:pPr lvl="0">
              <a:spcBef>
                <a:spcPts val="0"/>
              </a:spcBef>
            </a:pPr>
            <a:endParaRPr lang="en-US" altLang="zh-CN"/>
          </a:p>
          <a:p>
            <a:pPr lvl="0">
              <a:spcBef>
                <a:spcPts val="0"/>
              </a:spcBef>
            </a:pPr>
            <a:endParaRPr lang="en-US" altLang="zh-CN"/>
          </a:p>
          <a:p>
            <a:pPr lvl="0">
              <a:spcBef>
                <a:spcPts val="0"/>
              </a:spcBef>
            </a:pPr>
            <a:r>
              <a:rPr lang="zh-CN" altLang="en-US"/>
              <a:t>本网站所提供的任何信息内容（包括但不限于 </a:t>
            </a:r>
            <a:r>
              <a:rPr lang="en-US" altLang="zh-CN"/>
              <a:t>PPT </a:t>
            </a:r>
            <a:r>
              <a:rPr lang="zh-CN" altLang="en-US"/>
              <a:t>模板、</a:t>
            </a:r>
            <a:r>
              <a:rPr lang="en-US" altLang="zh-CN"/>
              <a:t>Word </a:t>
            </a:r>
            <a:r>
              <a:rPr lang="zh-CN" altLang="en-US"/>
              <a:t>文档、</a:t>
            </a:r>
            <a:r>
              <a:rPr lang="en-US" altLang="zh-CN"/>
              <a:t>Excel </a:t>
            </a:r>
            <a:r>
              <a:rPr lang="zh-CN" altLang="en-US"/>
              <a:t>图表、图片素材等）均受</a:t>
            </a:r>
            <a:r>
              <a:rPr lang="en-US" altLang="zh-CN"/>
              <a:t>《</a:t>
            </a:r>
            <a:r>
              <a:rPr lang="zh-CN" altLang="en-US"/>
              <a:t>中华人民共和国著作权法</a:t>
            </a:r>
            <a:r>
              <a:rPr lang="en-US" altLang="zh-CN"/>
              <a:t>》</a:t>
            </a:r>
            <a:r>
              <a:rPr lang="zh-CN" altLang="en-US"/>
              <a:t>、</a:t>
            </a:r>
            <a:r>
              <a:rPr lang="en-US" altLang="zh-CN"/>
              <a:t>《</a:t>
            </a:r>
            <a:r>
              <a:rPr lang="zh-CN" altLang="en-US"/>
              <a:t>信息网络传播权保护条例</a:t>
            </a:r>
            <a:r>
              <a:rPr lang="en-US" altLang="zh-CN"/>
              <a:t>》</a:t>
            </a:r>
            <a:r>
              <a:rPr lang="zh-CN" altLang="en-US"/>
              <a:t>及其他适用的法律法规的保护，未经权利人书面明确授权，信息内容的任何部分</a:t>
            </a:r>
            <a:r>
              <a:rPr lang="en-US" altLang="zh-CN"/>
              <a:t>(</a:t>
            </a:r>
            <a:r>
              <a:rPr lang="zh-CN" altLang="en-US"/>
              <a:t>包括图片或图表</a:t>
            </a:r>
            <a:r>
              <a:rPr lang="en-US" altLang="zh-CN"/>
              <a:t>)</a:t>
            </a:r>
            <a:r>
              <a:rPr lang="zh-CN" altLang="en-US"/>
              <a:t>不得被全部或部分的复制、传播、销售，否则将承担法律责任。</a:t>
            </a:r>
          </a:p>
          <a:p>
            <a:pPr lvl="0"/>
            <a:endParaRPr lang="zh-CN" altLang="en-US"/>
          </a:p>
          <a:p>
            <a:pPr lvl="0"/>
            <a:r>
              <a:rPr lang="zh-CN" altLang="en-US"/>
              <a:t>書翰</a:t>
            </a:r>
          </a:p>
          <a:p>
            <a:pPr lvl="0"/>
            <a:endParaRPr lang="zh-CN" altLang="en-US"/>
          </a:p>
        </p:txBody>
      </p:sp>
      <p:sp>
        <p:nvSpPr>
          <p:cNvPr id="8" name="文本框 7">
            <a:extLst>
              <a:ext uri="{FF2B5EF4-FFF2-40B4-BE49-F238E27FC236}">
                <a16:creationId xmlns:a16="http://schemas.microsoft.com/office/drawing/2014/main" id="{657799BC-CCC7-465F-A088-DB9D06D53CF9}"/>
              </a:ext>
            </a:extLst>
          </p:cNvPr>
          <p:cNvSpPr txBox="1">
            <a:spLocks/>
          </p:cNvSpPr>
          <p:nvPr userDrawn="1"/>
        </p:nvSpPr>
        <p:spPr>
          <a:xfrm>
            <a:off x="440603" y="759876"/>
            <a:ext cx="1657138" cy="4402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867" b="0" i="0" kern="1200"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54">
              <a:lnSpc>
                <a:spcPct val="100000"/>
              </a:lnSpc>
              <a:buFont typeface="Arial" panose="020B0604020202020204" pitchFamily="34" charset="0"/>
              <a:buNone/>
            </a:pPr>
            <a:r>
              <a:rPr lang="zh-CN" altLang="en-US"/>
              <a:t>标注</a:t>
            </a:r>
          </a:p>
        </p:txBody>
      </p:sp>
      <p:sp>
        <p:nvSpPr>
          <p:cNvPr id="9" name="文本框 8">
            <a:extLst>
              <a:ext uri="{FF2B5EF4-FFF2-40B4-BE49-F238E27FC236}">
                <a16:creationId xmlns:a16="http://schemas.microsoft.com/office/drawing/2014/main" id="{948A8E1F-3B42-4289-98BF-9C3BFB395D24}"/>
              </a:ext>
            </a:extLst>
          </p:cNvPr>
          <p:cNvSpPr txBox="1">
            <a:spLocks/>
          </p:cNvSpPr>
          <p:nvPr userDrawn="1"/>
        </p:nvSpPr>
        <p:spPr>
          <a:xfrm>
            <a:off x="2378000" y="759876"/>
            <a:ext cx="1494754" cy="53991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lang="zh-CN" altLang="en-US" sz="1200" b="0" i="0" kern="1200" baseline="0" dirty="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a:t>字体使用</a:t>
            </a:r>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r>
              <a:rPr lang="zh-CN" altLang="en-US"/>
              <a:t>行距</a:t>
            </a:r>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r>
              <a:rPr lang="zh-CN" altLang="en-US"/>
              <a:t>素材</a:t>
            </a:r>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r>
              <a:rPr lang="zh-CN" altLang="en-US"/>
              <a:t>声明</a:t>
            </a:r>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endParaRPr lang="zh-CN" altLang="en-US"/>
          </a:p>
          <a:p>
            <a:pPr marL="0" indent="0">
              <a:lnSpc>
                <a:spcPct val="150000"/>
              </a:lnSpc>
              <a:buFont typeface="Arial" panose="020B0604020202020204" pitchFamily="34" charset="0"/>
              <a:buNone/>
            </a:pPr>
            <a:r>
              <a:rPr lang="zh-CN" altLang="en-US"/>
              <a:t>作者</a:t>
            </a:r>
          </a:p>
        </p:txBody>
      </p:sp>
    </p:spTree>
    <p:extLst>
      <p:ext uri="{BB962C8B-B14F-4D97-AF65-F5344CB8AC3E}">
        <p14:creationId xmlns:p14="http://schemas.microsoft.com/office/powerpoint/2010/main" val="2865442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E400CBE-FA0E-59A4-34C8-BA421B94FE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15D39749-17A3-4DFB-BAD0-0C327BCDC158}" type="datetimeFigureOut">
              <a:rPr lang="zh-CN" altLang="en-US" smtClean="0"/>
              <a:t>2025/5/7</a:t>
            </a:fld>
            <a:endParaRPr lang="zh-CN" altLang="en-US"/>
          </a:p>
        </p:txBody>
      </p:sp>
      <p:sp>
        <p:nvSpPr>
          <p:cNvPr id="5" name="页脚占位符 4">
            <a:extLst>
              <a:ext uri="{FF2B5EF4-FFF2-40B4-BE49-F238E27FC236}">
                <a16:creationId xmlns:a16="http://schemas.microsoft.com/office/drawing/2014/main" id="{61E22C5A-162F-A151-1AE2-3ACDD972AA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E9F663D-3DE1-1194-93F7-3EFE84854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4FCB631A-66DE-47C8-8670-89487704A5A0}" type="slidenum">
              <a:rPr lang="zh-CN" altLang="en-US" smtClean="0"/>
              <a:t>‹#›</a:t>
            </a:fld>
            <a:endParaRPr lang="zh-CN" altLang="en-US"/>
          </a:p>
        </p:txBody>
      </p:sp>
    </p:spTree>
    <p:extLst>
      <p:ext uri="{BB962C8B-B14F-4D97-AF65-F5344CB8AC3E}">
        <p14:creationId xmlns:p14="http://schemas.microsoft.com/office/powerpoint/2010/main" val="1062835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C55B758-54F6-AA94-2FAA-679A032B5523}"/>
              </a:ext>
            </a:extLst>
          </p:cNvPr>
          <p:cNvSpPr txBox="1"/>
          <p:nvPr/>
        </p:nvSpPr>
        <p:spPr>
          <a:xfrm>
            <a:off x="1596571" y="3013502"/>
            <a:ext cx="899885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rPr>
              <a:t>基于内窥镜图像的</a:t>
            </a:r>
            <a:r>
              <a:rPr kumimoji="0" lang="en-US" altLang="zh-CN" sz="48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rPr>
              <a:t>YOLO</a:t>
            </a:r>
            <a:r>
              <a:rPr kumimoji="0" lang="zh-CN" altLang="en-US" sz="48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mn-cs"/>
              </a:rPr>
              <a:t>建模与优化研究</a:t>
            </a:r>
          </a:p>
        </p:txBody>
      </p:sp>
      <p:sp>
        <p:nvSpPr>
          <p:cNvPr id="12" name="文本框 11">
            <a:extLst>
              <a:ext uri="{FF2B5EF4-FFF2-40B4-BE49-F238E27FC236}">
                <a16:creationId xmlns:a16="http://schemas.microsoft.com/office/drawing/2014/main" id="{424B0AD8-391D-C1A5-E294-3F45CD314E58}"/>
              </a:ext>
            </a:extLst>
          </p:cNvPr>
          <p:cNvSpPr txBox="1"/>
          <p:nvPr/>
        </p:nvSpPr>
        <p:spPr>
          <a:xfrm>
            <a:off x="6164945" y="6344091"/>
            <a:ext cx="2746826" cy="369332"/>
          </a:xfrm>
          <a:prstGeom prst="rect">
            <a:avLst/>
          </a:prstGeom>
          <a:noFill/>
        </p:spPr>
        <p:txBody>
          <a:bodyPr wrap="square" rtlCol="0">
            <a:spAutoFit/>
          </a:bodyPr>
          <a:lstStyle>
            <a:defPPr>
              <a:defRPr lang="zh-CN"/>
            </a:defPPr>
            <a:lvl1pPr>
              <a:defRPr>
                <a:solidFill>
                  <a:schemeClr val="tx1">
                    <a:lumMod val="75000"/>
                    <a:lumOff val="25000"/>
                  </a:schemeClr>
                </a:solidFill>
                <a:latin typeface="+mn-ea"/>
                <a:cs typeface="OPPOSans R"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ExtraLight" panose="020B0200000000000000" pitchFamily="34" charset="-122"/>
                <a:ea typeface="思源黑体 CN ExtraLight" panose="020B0200000000000000" pitchFamily="34" charset="-122"/>
              </a:rPr>
              <a:t>汇报人：</a:t>
            </a:r>
            <a:r>
              <a:rPr lang="zh-CN" altLang="en-US" dirty="0">
                <a:solidFill>
                  <a:srgbClr val="000000">
                    <a:lumMod val="75000"/>
                    <a:lumOff val="25000"/>
                  </a:srgbClr>
                </a:solidFill>
                <a:latin typeface="思源黑体 CN ExtraLight" panose="020B0200000000000000" pitchFamily="34" charset="-122"/>
                <a:ea typeface="思源黑体 CN ExtraLight" panose="020B0200000000000000" pitchFamily="34" charset="-122"/>
              </a:rPr>
              <a:t>何锐生</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ExtraLight" panose="020B0200000000000000" pitchFamily="34" charset="-122"/>
              <a:ea typeface="思源黑体 CN ExtraLight" panose="020B0200000000000000" pitchFamily="34" charset="-122"/>
            </a:endParaRPr>
          </a:p>
        </p:txBody>
      </p:sp>
      <p:sp>
        <p:nvSpPr>
          <p:cNvPr id="14" name="文本框 13">
            <a:extLst>
              <a:ext uri="{FF2B5EF4-FFF2-40B4-BE49-F238E27FC236}">
                <a16:creationId xmlns:a16="http://schemas.microsoft.com/office/drawing/2014/main" id="{8BC816C0-D76F-2F93-4F36-8090653188CE}"/>
              </a:ext>
            </a:extLst>
          </p:cNvPr>
          <p:cNvSpPr txBox="1"/>
          <p:nvPr/>
        </p:nvSpPr>
        <p:spPr>
          <a:xfrm>
            <a:off x="8733973" y="6344091"/>
            <a:ext cx="2717798" cy="369332"/>
          </a:xfrm>
          <a:prstGeom prst="rect">
            <a:avLst/>
          </a:prstGeom>
          <a:noFill/>
        </p:spPr>
        <p:txBody>
          <a:bodyPr wrap="square" rtlCol="0">
            <a:spAutoFit/>
          </a:bodyPr>
          <a:lstStyle>
            <a:defPPr>
              <a:defRPr lang="zh-CN"/>
            </a:defPPr>
            <a:lvl1pPr>
              <a:defRPr>
                <a:solidFill>
                  <a:schemeClr val="tx1">
                    <a:lumMod val="75000"/>
                    <a:lumOff val="25000"/>
                  </a:schemeClr>
                </a:solidFill>
                <a:latin typeface="+mn-ea"/>
                <a:cs typeface="OPPOSans R" panose="00020600040101010101"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ExtraLight" panose="020B0200000000000000" pitchFamily="34" charset="-122"/>
                <a:ea typeface="思源黑体 CN ExtraLight" panose="020B0200000000000000" pitchFamily="34" charset="-122"/>
              </a:rPr>
              <a:t>汇报时间：</a:t>
            </a:r>
            <a:r>
              <a:rPr lang="en-US" altLang="zh-CN" dirty="0">
                <a:solidFill>
                  <a:srgbClr val="000000">
                    <a:lumMod val="75000"/>
                    <a:lumOff val="25000"/>
                  </a:srgbClr>
                </a:solidFill>
                <a:latin typeface="思源黑体 CN ExtraLight" panose="020B0200000000000000" pitchFamily="34" charset="-122"/>
                <a:ea typeface="思源黑体 CN ExtraLight" panose="020B0200000000000000" pitchFamily="34" charset="-122"/>
              </a:rPr>
              <a:t>5</a:t>
            </a:r>
            <a:r>
              <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ExtraLight" panose="020B0200000000000000" pitchFamily="34" charset="-122"/>
                <a:ea typeface="思源黑体 CN ExtraLight" panose="020B0200000000000000" pitchFamily="34" charset="-122"/>
              </a:rPr>
              <a:t>月</a:t>
            </a:r>
            <a:r>
              <a:rPr kumimoji="0" lang="en-US" altLang="zh-CN" sz="1800" b="0" i="0" u="none" strike="noStrike" kern="1200" cap="none" spc="0" normalizeH="0" baseline="0" noProof="0">
                <a:ln>
                  <a:noFill/>
                </a:ln>
                <a:solidFill>
                  <a:srgbClr val="000000">
                    <a:lumMod val="75000"/>
                    <a:lumOff val="25000"/>
                  </a:srgbClr>
                </a:solidFill>
                <a:effectLst/>
                <a:uLnTx/>
                <a:uFillTx/>
                <a:latin typeface="思源黑体 CN ExtraLight" panose="020B0200000000000000" pitchFamily="34" charset="-122"/>
                <a:ea typeface="思源黑体 CN ExtraLight" panose="020B0200000000000000" pitchFamily="34" charset="-122"/>
              </a:rPr>
              <a:t>8</a:t>
            </a:r>
            <a:r>
              <a:rPr kumimoji="0" lang="zh-CN" altLang="en-US" sz="1800" b="0" i="0" u="none" strike="noStrike" kern="1200" cap="none" spc="0" normalizeH="0" baseline="0" noProof="0">
                <a:ln>
                  <a:noFill/>
                </a:ln>
                <a:solidFill>
                  <a:srgbClr val="000000">
                    <a:lumMod val="75000"/>
                    <a:lumOff val="25000"/>
                  </a:srgbClr>
                </a:solidFill>
                <a:effectLst/>
                <a:uLnTx/>
                <a:uFillTx/>
                <a:latin typeface="思源黑体 CN ExtraLight" panose="020B0200000000000000" pitchFamily="34" charset="-122"/>
                <a:ea typeface="思源黑体 CN ExtraLight" panose="020B0200000000000000" pitchFamily="34" charset="-122"/>
              </a:rPr>
              <a:t>日</a:t>
            </a:r>
            <a:endParaRPr kumimoji="0" lang="zh-CN" altLang="en-US" sz="1800" b="0" i="0" u="none" strike="noStrike" kern="1200" cap="none" spc="0" normalizeH="0" baseline="0" noProof="0" dirty="0">
              <a:ln>
                <a:noFill/>
              </a:ln>
              <a:solidFill>
                <a:srgbClr val="000000">
                  <a:lumMod val="75000"/>
                  <a:lumOff val="25000"/>
                </a:srgbClr>
              </a:solidFill>
              <a:effectLst/>
              <a:uLnTx/>
              <a:uFillTx/>
              <a:latin typeface="思源黑体 CN ExtraLight" panose="020B0200000000000000" pitchFamily="34" charset="-122"/>
              <a:ea typeface="思源黑体 CN ExtraLight" panose="020B0200000000000000" pitchFamily="34" charset="-122"/>
            </a:endParaRPr>
          </a:p>
        </p:txBody>
      </p:sp>
      <p:grpSp>
        <p:nvGrpSpPr>
          <p:cNvPr id="397" name="组合 396">
            <a:extLst>
              <a:ext uri="{FF2B5EF4-FFF2-40B4-BE49-F238E27FC236}">
                <a16:creationId xmlns:a16="http://schemas.microsoft.com/office/drawing/2014/main" id="{ED93E971-A9D3-323A-49FF-3FFB51E2DA77}"/>
              </a:ext>
            </a:extLst>
          </p:cNvPr>
          <p:cNvGrpSpPr>
            <a:grpSpLocks noChangeAspect="1"/>
          </p:cNvGrpSpPr>
          <p:nvPr/>
        </p:nvGrpSpPr>
        <p:grpSpPr bwMode="auto">
          <a:xfrm rot="2267914">
            <a:off x="8651963" y="2480636"/>
            <a:ext cx="1600800" cy="1896728"/>
            <a:chOff x="664" y="451"/>
            <a:chExt cx="2299" cy="2724"/>
          </a:xfrm>
          <a:gradFill>
            <a:gsLst>
              <a:gs pos="100000">
                <a:schemeClr val="accent1">
                  <a:alpha val="0"/>
                </a:schemeClr>
              </a:gs>
              <a:gs pos="0">
                <a:schemeClr val="accent1">
                  <a:alpha val="0"/>
                </a:schemeClr>
              </a:gs>
              <a:gs pos="50000">
                <a:schemeClr val="accent1">
                  <a:alpha val="20000"/>
                </a:schemeClr>
              </a:gs>
            </a:gsLst>
            <a:lin ang="5400000" scaled="1"/>
          </a:gradFill>
        </p:grpSpPr>
        <p:sp>
          <p:nvSpPr>
            <p:cNvPr id="398" name="任意多边形: 形状 397">
              <a:extLst>
                <a:ext uri="{FF2B5EF4-FFF2-40B4-BE49-F238E27FC236}">
                  <a16:creationId xmlns:a16="http://schemas.microsoft.com/office/drawing/2014/main" id="{8EAA1BCD-05F8-3582-6CC6-BDAA9CC9A858}"/>
                </a:ext>
              </a:extLst>
            </p:cNvPr>
            <p:cNvSpPr>
              <a:spLocks/>
            </p:cNvSpPr>
            <p:nvPr/>
          </p:nvSpPr>
          <p:spPr bwMode="auto">
            <a:xfrm>
              <a:off x="679" y="2709"/>
              <a:ext cx="125" cy="115"/>
            </a:xfrm>
            <a:custGeom>
              <a:avLst/>
              <a:gdLst>
                <a:gd name="T0" fmla="*/ 151 w 342"/>
                <a:gd name="T1" fmla="*/ 6 h 315"/>
                <a:gd name="T2" fmla="*/ 46 w 342"/>
                <a:gd name="T3" fmla="*/ 68 h 315"/>
                <a:gd name="T4" fmla="*/ 74 w 342"/>
                <a:gd name="T5" fmla="*/ 279 h 315"/>
                <a:gd name="T6" fmla="*/ 170 w 342"/>
                <a:gd name="T7" fmla="*/ 315 h 315"/>
                <a:gd name="T8" fmla="*/ 185 w 342"/>
                <a:gd name="T9" fmla="*/ 314 h 315"/>
                <a:gd name="T10" fmla="*/ 288 w 342"/>
                <a:gd name="T11" fmla="*/ 258 h 315"/>
                <a:gd name="T12" fmla="*/ 267 w 342"/>
                <a:gd name="T13" fmla="*/ 39 h 315"/>
                <a:gd name="T14" fmla="*/ 151 w 342"/>
                <a:gd name="T15" fmla="*/ 6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15">
                  <a:moveTo>
                    <a:pt x="151" y="6"/>
                  </a:moveTo>
                  <a:cubicBezTo>
                    <a:pt x="109" y="11"/>
                    <a:pt x="71" y="34"/>
                    <a:pt x="46" y="68"/>
                  </a:cubicBezTo>
                  <a:cubicBezTo>
                    <a:pt x="0" y="134"/>
                    <a:pt x="11" y="227"/>
                    <a:pt x="74" y="279"/>
                  </a:cubicBezTo>
                  <a:cubicBezTo>
                    <a:pt x="101" y="303"/>
                    <a:pt x="135" y="315"/>
                    <a:pt x="170" y="315"/>
                  </a:cubicBezTo>
                  <a:cubicBezTo>
                    <a:pt x="175" y="315"/>
                    <a:pt x="180" y="315"/>
                    <a:pt x="185" y="314"/>
                  </a:cubicBezTo>
                  <a:cubicBezTo>
                    <a:pt x="226" y="310"/>
                    <a:pt x="262" y="290"/>
                    <a:pt x="288" y="258"/>
                  </a:cubicBezTo>
                  <a:cubicBezTo>
                    <a:pt x="342" y="192"/>
                    <a:pt x="332" y="93"/>
                    <a:pt x="267" y="39"/>
                  </a:cubicBezTo>
                  <a:cubicBezTo>
                    <a:pt x="235" y="12"/>
                    <a:pt x="193" y="0"/>
                    <a:pt x="15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399" name="任意多边形: 形状 398">
              <a:extLst>
                <a:ext uri="{FF2B5EF4-FFF2-40B4-BE49-F238E27FC236}">
                  <a16:creationId xmlns:a16="http://schemas.microsoft.com/office/drawing/2014/main" id="{61EFA8CD-ED79-6CED-EA0F-C80746FEE1D8}"/>
                </a:ext>
              </a:extLst>
            </p:cNvPr>
            <p:cNvSpPr>
              <a:spLocks/>
            </p:cNvSpPr>
            <p:nvPr/>
          </p:nvSpPr>
          <p:spPr bwMode="auto">
            <a:xfrm>
              <a:off x="840" y="2840"/>
              <a:ext cx="124" cy="113"/>
            </a:xfrm>
            <a:custGeom>
              <a:avLst/>
              <a:gdLst>
                <a:gd name="T0" fmla="*/ 244 w 339"/>
                <a:gd name="T1" fmla="*/ 26 h 309"/>
                <a:gd name="T2" fmla="*/ 127 w 339"/>
                <a:gd name="T3" fmla="*/ 12 h 309"/>
                <a:gd name="T4" fmla="*/ 36 w 339"/>
                <a:gd name="T5" fmla="*/ 89 h 309"/>
                <a:gd name="T6" fmla="*/ 94 w 339"/>
                <a:gd name="T7" fmla="*/ 288 h 309"/>
                <a:gd name="T8" fmla="*/ 169 w 339"/>
                <a:gd name="T9" fmla="*/ 309 h 309"/>
                <a:gd name="T10" fmla="*/ 206 w 339"/>
                <a:gd name="T11" fmla="*/ 304 h 309"/>
                <a:gd name="T12" fmla="*/ 297 w 339"/>
                <a:gd name="T13" fmla="*/ 234 h 309"/>
                <a:gd name="T14" fmla="*/ 244 w 339"/>
                <a:gd name="T15" fmla="*/ 26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309">
                  <a:moveTo>
                    <a:pt x="244" y="26"/>
                  </a:moveTo>
                  <a:cubicBezTo>
                    <a:pt x="209" y="5"/>
                    <a:pt x="167" y="0"/>
                    <a:pt x="127" y="12"/>
                  </a:cubicBezTo>
                  <a:cubicBezTo>
                    <a:pt x="87" y="24"/>
                    <a:pt x="54" y="52"/>
                    <a:pt x="36" y="89"/>
                  </a:cubicBezTo>
                  <a:cubicBezTo>
                    <a:pt x="0" y="160"/>
                    <a:pt x="26" y="248"/>
                    <a:pt x="94" y="288"/>
                  </a:cubicBezTo>
                  <a:cubicBezTo>
                    <a:pt x="117" y="302"/>
                    <a:pt x="142" y="309"/>
                    <a:pt x="169" y="309"/>
                  </a:cubicBezTo>
                  <a:cubicBezTo>
                    <a:pt x="181" y="309"/>
                    <a:pt x="194" y="307"/>
                    <a:pt x="206" y="304"/>
                  </a:cubicBezTo>
                  <a:cubicBezTo>
                    <a:pt x="245" y="294"/>
                    <a:pt x="277" y="269"/>
                    <a:pt x="297" y="234"/>
                  </a:cubicBezTo>
                  <a:cubicBezTo>
                    <a:pt x="339" y="161"/>
                    <a:pt x="315" y="68"/>
                    <a:pt x="2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0" name="任意多边形: 形状 399">
              <a:extLst>
                <a:ext uri="{FF2B5EF4-FFF2-40B4-BE49-F238E27FC236}">
                  <a16:creationId xmlns:a16="http://schemas.microsoft.com/office/drawing/2014/main" id="{66A62566-C718-784D-A435-A8EC88129A8F}"/>
                </a:ext>
              </a:extLst>
            </p:cNvPr>
            <p:cNvSpPr>
              <a:spLocks/>
            </p:cNvSpPr>
            <p:nvPr/>
          </p:nvSpPr>
          <p:spPr bwMode="auto">
            <a:xfrm>
              <a:off x="1015" y="2943"/>
              <a:ext cx="120" cy="110"/>
            </a:xfrm>
            <a:custGeom>
              <a:avLst/>
              <a:gdLst>
                <a:gd name="T0" fmla="*/ 215 w 327"/>
                <a:gd name="T1" fmla="*/ 14 h 300"/>
                <a:gd name="T2" fmla="*/ 101 w 327"/>
                <a:gd name="T3" fmla="*/ 18 h 300"/>
                <a:gd name="T4" fmla="*/ 24 w 327"/>
                <a:gd name="T5" fmla="*/ 107 h 300"/>
                <a:gd name="T6" fmla="*/ 110 w 327"/>
                <a:gd name="T7" fmla="*/ 290 h 300"/>
                <a:gd name="T8" fmla="*/ 163 w 327"/>
                <a:gd name="T9" fmla="*/ 300 h 300"/>
                <a:gd name="T10" fmla="*/ 220 w 327"/>
                <a:gd name="T11" fmla="*/ 288 h 300"/>
                <a:gd name="T12" fmla="*/ 298 w 327"/>
                <a:gd name="T13" fmla="*/ 206 h 300"/>
                <a:gd name="T14" fmla="*/ 215 w 327"/>
                <a:gd name="T15" fmla="*/ 14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7" h="300">
                  <a:moveTo>
                    <a:pt x="215" y="14"/>
                  </a:moveTo>
                  <a:cubicBezTo>
                    <a:pt x="178" y="0"/>
                    <a:pt x="138" y="1"/>
                    <a:pt x="101" y="18"/>
                  </a:cubicBezTo>
                  <a:cubicBezTo>
                    <a:pt x="64" y="36"/>
                    <a:pt x="36" y="68"/>
                    <a:pt x="24" y="107"/>
                  </a:cubicBezTo>
                  <a:cubicBezTo>
                    <a:pt x="0" y="181"/>
                    <a:pt x="38" y="261"/>
                    <a:pt x="110" y="290"/>
                  </a:cubicBezTo>
                  <a:cubicBezTo>
                    <a:pt x="127" y="297"/>
                    <a:pt x="145" y="300"/>
                    <a:pt x="163" y="300"/>
                  </a:cubicBezTo>
                  <a:cubicBezTo>
                    <a:pt x="182" y="300"/>
                    <a:pt x="202" y="296"/>
                    <a:pt x="220" y="288"/>
                  </a:cubicBezTo>
                  <a:cubicBezTo>
                    <a:pt x="256" y="272"/>
                    <a:pt x="284" y="243"/>
                    <a:pt x="298" y="206"/>
                  </a:cubicBezTo>
                  <a:cubicBezTo>
                    <a:pt x="327" y="130"/>
                    <a:pt x="290" y="44"/>
                    <a:pt x="2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1" name="任意多边形: 形状 400">
              <a:extLst>
                <a:ext uri="{FF2B5EF4-FFF2-40B4-BE49-F238E27FC236}">
                  <a16:creationId xmlns:a16="http://schemas.microsoft.com/office/drawing/2014/main" id="{C456314C-6C99-452B-8C4A-981F8DE15310}"/>
                </a:ext>
              </a:extLst>
            </p:cNvPr>
            <p:cNvSpPr>
              <a:spLocks/>
            </p:cNvSpPr>
            <p:nvPr/>
          </p:nvSpPr>
          <p:spPr bwMode="auto">
            <a:xfrm>
              <a:off x="1202" y="3016"/>
              <a:ext cx="112" cy="107"/>
            </a:xfrm>
            <a:custGeom>
              <a:avLst/>
              <a:gdLst>
                <a:gd name="T0" fmla="*/ 183 w 308"/>
                <a:gd name="T1" fmla="*/ 9 h 294"/>
                <a:gd name="T2" fmla="*/ 74 w 308"/>
                <a:gd name="T3" fmla="*/ 30 h 294"/>
                <a:gd name="T4" fmla="*/ 12 w 308"/>
                <a:gd name="T5" fmla="*/ 127 h 294"/>
                <a:gd name="T6" fmla="*/ 122 w 308"/>
                <a:gd name="T7" fmla="*/ 291 h 294"/>
                <a:gd name="T8" fmla="*/ 153 w 308"/>
                <a:gd name="T9" fmla="*/ 294 h 294"/>
                <a:gd name="T10" fmla="*/ 228 w 308"/>
                <a:gd name="T11" fmla="*/ 272 h 294"/>
                <a:gd name="T12" fmla="*/ 291 w 308"/>
                <a:gd name="T13" fmla="*/ 181 h 294"/>
                <a:gd name="T14" fmla="*/ 183 w 308"/>
                <a:gd name="T15" fmla="*/ 9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294">
                  <a:moveTo>
                    <a:pt x="183" y="9"/>
                  </a:moveTo>
                  <a:cubicBezTo>
                    <a:pt x="146" y="0"/>
                    <a:pt x="107" y="8"/>
                    <a:pt x="74" y="30"/>
                  </a:cubicBezTo>
                  <a:cubicBezTo>
                    <a:pt x="41" y="52"/>
                    <a:pt x="18" y="88"/>
                    <a:pt x="12" y="127"/>
                  </a:cubicBezTo>
                  <a:cubicBezTo>
                    <a:pt x="0" y="202"/>
                    <a:pt x="49" y="274"/>
                    <a:pt x="122" y="291"/>
                  </a:cubicBezTo>
                  <a:cubicBezTo>
                    <a:pt x="132" y="293"/>
                    <a:pt x="142" y="294"/>
                    <a:pt x="153" y="294"/>
                  </a:cubicBezTo>
                  <a:cubicBezTo>
                    <a:pt x="179" y="294"/>
                    <a:pt x="205" y="286"/>
                    <a:pt x="228" y="272"/>
                  </a:cubicBezTo>
                  <a:cubicBezTo>
                    <a:pt x="260" y="251"/>
                    <a:pt x="282" y="219"/>
                    <a:pt x="291" y="181"/>
                  </a:cubicBezTo>
                  <a:cubicBezTo>
                    <a:pt x="308" y="103"/>
                    <a:pt x="259" y="26"/>
                    <a:pt x="18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2" name="任意多边形: 形状 401">
              <a:extLst>
                <a:ext uri="{FF2B5EF4-FFF2-40B4-BE49-F238E27FC236}">
                  <a16:creationId xmlns:a16="http://schemas.microsoft.com/office/drawing/2014/main" id="{69B1CCA3-E654-C5E9-49B7-B24779834C3C}"/>
                </a:ext>
              </a:extLst>
            </p:cNvPr>
            <p:cNvSpPr>
              <a:spLocks/>
            </p:cNvSpPr>
            <p:nvPr/>
          </p:nvSpPr>
          <p:spPr bwMode="auto">
            <a:xfrm>
              <a:off x="1396" y="3060"/>
              <a:ext cx="103" cy="104"/>
            </a:xfrm>
            <a:custGeom>
              <a:avLst/>
              <a:gdLst>
                <a:gd name="T0" fmla="*/ 148 w 282"/>
                <a:gd name="T1" fmla="*/ 2 h 283"/>
                <a:gd name="T2" fmla="*/ 46 w 282"/>
                <a:gd name="T3" fmla="*/ 39 h 283"/>
                <a:gd name="T4" fmla="*/ 1 w 282"/>
                <a:gd name="T5" fmla="*/ 142 h 283"/>
                <a:gd name="T6" fmla="*/ 130 w 282"/>
                <a:gd name="T7" fmla="*/ 283 h 283"/>
                <a:gd name="T8" fmla="*/ 139 w 282"/>
                <a:gd name="T9" fmla="*/ 283 h 283"/>
                <a:gd name="T10" fmla="*/ 229 w 282"/>
                <a:gd name="T11" fmla="*/ 250 h 283"/>
                <a:gd name="T12" fmla="*/ 277 w 282"/>
                <a:gd name="T13" fmla="*/ 152 h 283"/>
                <a:gd name="T14" fmla="*/ 148 w 282"/>
                <a:gd name="T15" fmla="*/ 2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283">
                  <a:moveTo>
                    <a:pt x="148" y="2"/>
                  </a:moveTo>
                  <a:cubicBezTo>
                    <a:pt x="111" y="0"/>
                    <a:pt x="75" y="13"/>
                    <a:pt x="46" y="39"/>
                  </a:cubicBezTo>
                  <a:cubicBezTo>
                    <a:pt x="18" y="66"/>
                    <a:pt x="1" y="103"/>
                    <a:pt x="1" y="142"/>
                  </a:cubicBezTo>
                  <a:cubicBezTo>
                    <a:pt x="0" y="216"/>
                    <a:pt x="57" y="278"/>
                    <a:pt x="130" y="283"/>
                  </a:cubicBezTo>
                  <a:cubicBezTo>
                    <a:pt x="133" y="283"/>
                    <a:pt x="136" y="283"/>
                    <a:pt x="139" y="283"/>
                  </a:cubicBezTo>
                  <a:cubicBezTo>
                    <a:pt x="172" y="283"/>
                    <a:pt x="204" y="272"/>
                    <a:pt x="229" y="250"/>
                  </a:cubicBezTo>
                  <a:cubicBezTo>
                    <a:pt x="257" y="225"/>
                    <a:pt x="274" y="190"/>
                    <a:pt x="277" y="152"/>
                  </a:cubicBezTo>
                  <a:cubicBezTo>
                    <a:pt x="282" y="75"/>
                    <a:pt x="224" y="7"/>
                    <a:pt x="14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3" name="任意多边形: 形状 402">
              <a:extLst>
                <a:ext uri="{FF2B5EF4-FFF2-40B4-BE49-F238E27FC236}">
                  <a16:creationId xmlns:a16="http://schemas.microsoft.com/office/drawing/2014/main" id="{428937CB-71F5-D189-1303-D2D06AF9BB98}"/>
                </a:ext>
              </a:extLst>
            </p:cNvPr>
            <p:cNvSpPr>
              <a:spLocks/>
            </p:cNvSpPr>
            <p:nvPr/>
          </p:nvSpPr>
          <p:spPr bwMode="auto">
            <a:xfrm>
              <a:off x="1589" y="3074"/>
              <a:ext cx="102" cy="101"/>
            </a:xfrm>
            <a:custGeom>
              <a:avLst/>
              <a:gdLst>
                <a:gd name="T0" fmla="*/ 128 w 279"/>
                <a:gd name="T1" fmla="*/ 3 h 276"/>
                <a:gd name="T2" fmla="*/ 35 w 279"/>
                <a:gd name="T3" fmla="*/ 53 h 276"/>
                <a:gd name="T4" fmla="*/ 6 w 279"/>
                <a:gd name="T5" fmla="*/ 159 h 276"/>
                <a:gd name="T6" fmla="*/ 139 w 279"/>
                <a:gd name="T7" fmla="*/ 276 h 276"/>
                <a:gd name="T8" fmla="*/ 150 w 279"/>
                <a:gd name="T9" fmla="*/ 275 h 276"/>
                <a:gd name="T10" fmla="*/ 273 w 279"/>
                <a:gd name="T11" fmla="*/ 128 h 276"/>
                <a:gd name="T12" fmla="*/ 225 w 279"/>
                <a:gd name="T13" fmla="*/ 34 h 276"/>
                <a:gd name="T14" fmla="*/ 128 w 279"/>
                <a:gd name="T15" fmla="*/ 3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276">
                  <a:moveTo>
                    <a:pt x="128" y="3"/>
                  </a:moveTo>
                  <a:cubicBezTo>
                    <a:pt x="91" y="6"/>
                    <a:pt x="58" y="24"/>
                    <a:pt x="35" y="53"/>
                  </a:cubicBezTo>
                  <a:cubicBezTo>
                    <a:pt x="11" y="83"/>
                    <a:pt x="0" y="121"/>
                    <a:pt x="6" y="159"/>
                  </a:cubicBezTo>
                  <a:cubicBezTo>
                    <a:pt x="15" y="225"/>
                    <a:pt x="74" y="276"/>
                    <a:pt x="139" y="276"/>
                  </a:cubicBezTo>
                  <a:cubicBezTo>
                    <a:pt x="143" y="276"/>
                    <a:pt x="147" y="276"/>
                    <a:pt x="150" y="275"/>
                  </a:cubicBezTo>
                  <a:cubicBezTo>
                    <a:pt x="224" y="269"/>
                    <a:pt x="279" y="203"/>
                    <a:pt x="273" y="128"/>
                  </a:cubicBezTo>
                  <a:cubicBezTo>
                    <a:pt x="270" y="91"/>
                    <a:pt x="253" y="58"/>
                    <a:pt x="225" y="34"/>
                  </a:cubicBezTo>
                  <a:cubicBezTo>
                    <a:pt x="197" y="11"/>
                    <a:pt x="163" y="0"/>
                    <a:pt x="1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4" name="任意多边形: 形状 403">
              <a:extLst>
                <a:ext uri="{FF2B5EF4-FFF2-40B4-BE49-F238E27FC236}">
                  <a16:creationId xmlns:a16="http://schemas.microsoft.com/office/drawing/2014/main" id="{A46F3C74-B43E-F441-763F-B147D821EB4A}"/>
                </a:ext>
              </a:extLst>
            </p:cNvPr>
            <p:cNvSpPr>
              <a:spLocks/>
            </p:cNvSpPr>
            <p:nvPr/>
          </p:nvSpPr>
          <p:spPr bwMode="auto">
            <a:xfrm>
              <a:off x="1782" y="3059"/>
              <a:ext cx="103" cy="99"/>
            </a:xfrm>
            <a:custGeom>
              <a:avLst/>
              <a:gdLst>
                <a:gd name="T0" fmla="*/ 203 w 280"/>
                <a:gd name="T1" fmla="*/ 24 h 271"/>
                <a:gd name="T2" fmla="*/ 105 w 280"/>
                <a:gd name="T3" fmla="*/ 8 h 271"/>
                <a:gd name="T4" fmla="*/ 23 w 280"/>
                <a:gd name="T5" fmla="*/ 71 h 271"/>
                <a:gd name="T6" fmla="*/ 10 w 280"/>
                <a:gd name="T7" fmla="*/ 176 h 271"/>
                <a:gd name="T8" fmla="*/ 137 w 280"/>
                <a:gd name="T9" fmla="*/ 271 h 271"/>
                <a:gd name="T10" fmla="*/ 166 w 280"/>
                <a:gd name="T11" fmla="*/ 267 h 271"/>
                <a:gd name="T12" fmla="*/ 263 w 280"/>
                <a:gd name="T13" fmla="*/ 107 h 271"/>
                <a:gd name="T14" fmla="*/ 203 w 280"/>
                <a:gd name="T15" fmla="*/ 24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71">
                  <a:moveTo>
                    <a:pt x="203" y="24"/>
                  </a:moveTo>
                  <a:cubicBezTo>
                    <a:pt x="174" y="6"/>
                    <a:pt x="139" y="0"/>
                    <a:pt x="105" y="8"/>
                  </a:cubicBezTo>
                  <a:cubicBezTo>
                    <a:pt x="71" y="17"/>
                    <a:pt x="42" y="39"/>
                    <a:pt x="23" y="71"/>
                  </a:cubicBezTo>
                  <a:cubicBezTo>
                    <a:pt x="5" y="103"/>
                    <a:pt x="0" y="141"/>
                    <a:pt x="10" y="176"/>
                  </a:cubicBezTo>
                  <a:cubicBezTo>
                    <a:pt x="27" y="233"/>
                    <a:pt x="80" y="271"/>
                    <a:pt x="137" y="271"/>
                  </a:cubicBezTo>
                  <a:cubicBezTo>
                    <a:pt x="147" y="271"/>
                    <a:pt x="157" y="270"/>
                    <a:pt x="166" y="267"/>
                  </a:cubicBezTo>
                  <a:cubicBezTo>
                    <a:pt x="236" y="250"/>
                    <a:pt x="280" y="178"/>
                    <a:pt x="263" y="107"/>
                  </a:cubicBezTo>
                  <a:cubicBezTo>
                    <a:pt x="255" y="72"/>
                    <a:pt x="234" y="43"/>
                    <a:pt x="20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5" name="任意多边形: 形状 404">
              <a:extLst>
                <a:ext uri="{FF2B5EF4-FFF2-40B4-BE49-F238E27FC236}">
                  <a16:creationId xmlns:a16="http://schemas.microsoft.com/office/drawing/2014/main" id="{267A03DB-E592-2CB9-8659-1752CC903956}"/>
                </a:ext>
              </a:extLst>
            </p:cNvPr>
            <p:cNvSpPr>
              <a:spLocks/>
            </p:cNvSpPr>
            <p:nvPr/>
          </p:nvSpPr>
          <p:spPr bwMode="auto">
            <a:xfrm>
              <a:off x="1972" y="3015"/>
              <a:ext cx="101" cy="96"/>
            </a:xfrm>
            <a:custGeom>
              <a:avLst/>
              <a:gdLst>
                <a:gd name="T0" fmla="*/ 180 w 276"/>
                <a:gd name="T1" fmla="*/ 14 h 262"/>
                <a:gd name="T2" fmla="*/ 83 w 276"/>
                <a:gd name="T3" fmla="*/ 13 h 262"/>
                <a:gd name="T4" fmla="*/ 14 w 276"/>
                <a:gd name="T5" fmla="*/ 86 h 262"/>
                <a:gd name="T6" fmla="*/ 16 w 276"/>
                <a:gd name="T7" fmla="*/ 189 h 262"/>
                <a:gd name="T8" fmla="*/ 133 w 276"/>
                <a:gd name="T9" fmla="*/ 262 h 262"/>
                <a:gd name="T10" fmla="*/ 180 w 276"/>
                <a:gd name="T11" fmla="*/ 253 h 262"/>
                <a:gd name="T12" fmla="*/ 250 w 276"/>
                <a:gd name="T13" fmla="*/ 85 h 262"/>
                <a:gd name="T14" fmla="*/ 180 w 276"/>
                <a:gd name="T15" fmla="*/ 14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262">
                  <a:moveTo>
                    <a:pt x="180" y="14"/>
                  </a:moveTo>
                  <a:cubicBezTo>
                    <a:pt x="149" y="1"/>
                    <a:pt x="114" y="0"/>
                    <a:pt x="83" y="13"/>
                  </a:cubicBezTo>
                  <a:cubicBezTo>
                    <a:pt x="51" y="26"/>
                    <a:pt x="27" y="52"/>
                    <a:pt x="14" y="86"/>
                  </a:cubicBezTo>
                  <a:cubicBezTo>
                    <a:pt x="0" y="119"/>
                    <a:pt x="1" y="157"/>
                    <a:pt x="16" y="189"/>
                  </a:cubicBezTo>
                  <a:cubicBezTo>
                    <a:pt x="38" y="235"/>
                    <a:pt x="84" y="262"/>
                    <a:pt x="133" y="262"/>
                  </a:cubicBezTo>
                  <a:cubicBezTo>
                    <a:pt x="148" y="262"/>
                    <a:pt x="164" y="259"/>
                    <a:pt x="180" y="253"/>
                  </a:cubicBezTo>
                  <a:cubicBezTo>
                    <a:pt x="244" y="226"/>
                    <a:pt x="276" y="151"/>
                    <a:pt x="250" y="85"/>
                  </a:cubicBezTo>
                  <a:cubicBezTo>
                    <a:pt x="237" y="52"/>
                    <a:pt x="212" y="27"/>
                    <a:pt x="1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6" name="任意多边形: 形状 405">
              <a:extLst>
                <a:ext uri="{FF2B5EF4-FFF2-40B4-BE49-F238E27FC236}">
                  <a16:creationId xmlns:a16="http://schemas.microsoft.com/office/drawing/2014/main" id="{D368775B-017F-E1C3-FD0D-0617C7A6BD14}"/>
                </a:ext>
              </a:extLst>
            </p:cNvPr>
            <p:cNvSpPr>
              <a:spLocks/>
            </p:cNvSpPr>
            <p:nvPr/>
          </p:nvSpPr>
          <p:spPr bwMode="auto">
            <a:xfrm>
              <a:off x="2155" y="2942"/>
              <a:ext cx="98" cy="94"/>
            </a:xfrm>
            <a:custGeom>
              <a:avLst/>
              <a:gdLst>
                <a:gd name="T0" fmla="*/ 158 w 269"/>
                <a:gd name="T1" fmla="*/ 8 h 255"/>
                <a:gd name="T2" fmla="*/ 65 w 269"/>
                <a:gd name="T3" fmla="*/ 22 h 255"/>
                <a:gd name="T4" fmla="*/ 8 w 269"/>
                <a:gd name="T5" fmla="*/ 102 h 255"/>
                <a:gd name="T6" fmla="*/ 26 w 269"/>
                <a:gd name="T7" fmla="*/ 200 h 255"/>
                <a:gd name="T8" fmla="*/ 129 w 269"/>
                <a:gd name="T9" fmla="*/ 255 h 255"/>
                <a:gd name="T10" fmla="*/ 192 w 269"/>
                <a:gd name="T11" fmla="*/ 237 h 255"/>
                <a:gd name="T12" fmla="*/ 235 w 269"/>
                <a:gd name="T13" fmla="*/ 65 h 255"/>
                <a:gd name="T14" fmla="*/ 158 w 269"/>
                <a:gd name="T15" fmla="*/ 8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9" h="255">
                  <a:moveTo>
                    <a:pt x="158" y="8"/>
                  </a:moveTo>
                  <a:cubicBezTo>
                    <a:pt x="126" y="0"/>
                    <a:pt x="93" y="5"/>
                    <a:pt x="65" y="22"/>
                  </a:cubicBezTo>
                  <a:cubicBezTo>
                    <a:pt x="36" y="39"/>
                    <a:pt x="16" y="68"/>
                    <a:pt x="8" y="102"/>
                  </a:cubicBezTo>
                  <a:cubicBezTo>
                    <a:pt x="0" y="136"/>
                    <a:pt x="7" y="172"/>
                    <a:pt x="26" y="200"/>
                  </a:cubicBezTo>
                  <a:cubicBezTo>
                    <a:pt x="49" y="236"/>
                    <a:pt x="89" y="255"/>
                    <a:pt x="129" y="255"/>
                  </a:cubicBezTo>
                  <a:cubicBezTo>
                    <a:pt x="151" y="255"/>
                    <a:pt x="172" y="249"/>
                    <a:pt x="192" y="237"/>
                  </a:cubicBezTo>
                  <a:cubicBezTo>
                    <a:pt x="250" y="202"/>
                    <a:pt x="269" y="125"/>
                    <a:pt x="235" y="65"/>
                  </a:cubicBezTo>
                  <a:cubicBezTo>
                    <a:pt x="218" y="36"/>
                    <a:pt x="190" y="16"/>
                    <a:pt x="15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7" name="任意多边形: 形状 406">
              <a:extLst>
                <a:ext uri="{FF2B5EF4-FFF2-40B4-BE49-F238E27FC236}">
                  <a16:creationId xmlns:a16="http://schemas.microsoft.com/office/drawing/2014/main" id="{20BA4CE7-4FE0-754B-F65F-BAFCD382B3F8}"/>
                </a:ext>
              </a:extLst>
            </p:cNvPr>
            <p:cNvSpPr>
              <a:spLocks/>
            </p:cNvSpPr>
            <p:nvPr/>
          </p:nvSpPr>
          <p:spPr bwMode="auto">
            <a:xfrm>
              <a:off x="2328" y="2841"/>
              <a:ext cx="93" cy="90"/>
            </a:xfrm>
            <a:custGeom>
              <a:avLst/>
              <a:gdLst>
                <a:gd name="T0" fmla="*/ 132 w 256"/>
                <a:gd name="T1" fmla="*/ 3 h 246"/>
                <a:gd name="T2" fmla="*/ 45 w 256"/>
                <a:gd name="T3" fmla="*/ 31 h 246"/>
                <a:gd name="T4" fmla="*/ 3 w 256"/>
                <a:gd name="T5" fmla="*/ 117 h 246"/>
                <a:gd name="T6" fmla="*/ 34 w 256"/>
                <a:gd name="T7" fmla="*/ 208 h 246"/>
                <a:gd name="T8" fmla="*/ 122 w 256"/>
                <a:gd name="T9" fmla="*/ 246 h 246"/>
                <a:gd name="T10" fmla="*/ 199 w 256"/>
                <a:gd name="T11" fmla="*/ 218 h 246"/>
                <a:gd name="T12" fmla="*/ 214 w 256"/>
                <a:gd name="T13" fmla="*/ 46 h 246"/>
                <a:gd name="T14" fmla="*/ 132 w 256"/>
                <a:gd name="T15" fmla="*/ 3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46">
                  <a:moveTo>
                    <a:pt x="132" y="3"/>
                  </a:moveTo>
                  <a:cubicBezTo>
                    <a:pt x="100" y="0"/>
                    <a:pt x="69" y="10"/>
                    <a:pt x="45" y="31"/>
                  </a:cubicBezTo>
                  <a:cubicBezTo>
                    <a:pt x="20" y="52"/>
                    <a:pt x="5" y="83"/>
                    <a:pt x="3" y="117"/>
                  </a:cubicBezTo>
                  <a:cubicBezTo>
                    <a:pt x="0" y="150"/>
                    <a:pt x="12" y="184"/>
                    <a:pt x="34" y="208"/>
                  </a:cubicBezTo>
                  <a:cubicBezTo>
                    <a:pt x="57" y="233"/>
                    <a:pt x="90" y="246"/>
                    <a:pt x="122" y="246"/>
                  </a:cubicBezTo>
                  <a:cubicBezTo>
                    <a:pt x="149" y="246"/>
                    <a:pt x="177" y="237"/>
                    <a:pt x="199" y="218"/>
                  </a:cubicBezTo>
                  <a:cubicBezTo>
                    <a:pt x="250" y="175"/>
                    <a:pt x="256" y="98"/>
                    <a:pt x="214" y="46"/>
                  </a:cubicBezTo>
                  <a:cubicBezTo>
                    <a:pt x="194" y="21"/>
                    <a:pt x="165" y="6"/>
                    <a:pt x="13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8" name="任意多边形: 形状 407">
              <a:extLst>
                <a:ext uri="{FF2B5EF4-FFF2-40B4-BE49-F238E27FC236}">
                  <a16:creationId xmlns:a16="http://schemas.microsoft.com/office/drawing/2014/main" id="{56D49CCF-C962-6E79-A586-66B069FA4F3F}"/>
                </a:ext>
              </a:extLst>
            </p:cNvPr>
            <p:cNvSpPr>
              <a:spLocks/>
            </p:cNvSpPr>
            <p:nvPr/>
          </p:nvSpPr>
          <p:spPr bwMode="auto">
            <a:xfrm>
              <a:off x="2485" y="2712"/>
              <a:ext cx="91" cy="87"/>
            </a:xfrm>
            <a:custGeom>
              <a:avLst/>
              <a:gdLst>
                <a:gd name="T0" fmla="*/ 111 w 249"/>
                <a:gd name="T1" fmla="*/ 2 h 238"/>
                <a:gd name="T2" fmla="*/ 31 w 249"/>
                <a:gd name="T3" fmla="*/ 42 h 238"/>
                <a:gd name="T4" fmla="*/ 4 w 249"/>
                <a:gd name="T5" fmla="*/ 132 h 238"/>
                <a:gd name="T6" fmla="*/ 47 w 249"/>
                <a:gd name="T7" fmla="*/ 213 h 238"/>
                <a:gd name="T8" fmla="*/ 118 w 249"/>
                <a:gd name="T9" fmla="*/ 238 h 238"/>
                <a:gd name="T10" fmla="*/ 207 w 249"/>
                <a:gd name="T11" fmla="*/ 197 h 238"/>
                <a:gd name="T12" fmla="*/ 196 w 249"/>
                <a:gd name="T13" fmla="*/ 31 h 238"/>
                <a:gd name="T14" fmla="*/ 111 w 249"/>
                <a:gd name="T15" fmla="*/ 2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238">
                  <a:moveTo>
                    <a:pt x="111" y="2"/>
                  </a:moveTo>
                  <a:cubicBezTo>
                    <a:pt x="80" y="4"/>
                    <a:pt x="51" y="18"/>
                    <a:pt x="31" y="42"/>
                  </a:cubicBezTo>
                  <a:cubicBezTo>
                    <a:pt x="10" y="66"/>
                    <a:pt x="0" y="99"/>
                    <a:pt x="4" y="132"/>
                  </a:cubicBezTo>
                  <a:cubicBezTo>
                    <a:pt x="7" y="164"/>
                    <a:pt x="23" y="194"/>
                    <a:pt x="47" y="213"/>
                  </a:cubicBezTo>
                  <a:cubicBezTo>
                    <a:pt x="68" y="230"/>
                    <a:pt x="93" y="238"/>
                    <a:pt x="118" y="238"/>
                  </a:cubicBezTo>
                  <a:cubicBezTo>
                    <a:pt x="151" y="238"/>
                    <a:pt x="184" y="224"/>
                    <a:pt x="207" y="197"/>
                  </a:cubicBezTo>
                  <a:cubicBezTo>
                    <a:pt x="249" y="148"/>
                    <a:pt x="244" y="73"/>
                    <a:pt x="196" y="31"/>
                  </a:cubicBezTo>
                  <a:cubicBezTo>
                    <a:pt x="172" y="10"/>
                    <a:pt x="143" y="0"/>
                    <a:pt x="1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09" name="任意多边形: 形状 408">
              <a:extLst>
                <a:ext uri="{FF2B5EF4-FFF2-40B4-BE49-F238E27FC236}">
                  <a16:creationId xmlns:a16="http://schemas.microsoft.com/office/drawing/2014/main" id="{DE4E958E-4DA4-347D-2F59-06EEBB483856}"/>
                </a:ext>
              </a:extLst>
            </p:cNvPr>
            <p:cNvSpPr>
              <a:spLocks/>
            </p:cNvSpPr>
            <p:nvPr/>
          </p:nvSpPr>
          <p:spPr bwMode="auto">
            <a:xfrm>
              <a:off x="2623" y="2555"/>
              <a:ext cx="89" cy="85"/>
            </a:xfrm>
            <a:custGeom>
              <a:avLst/>
              <a:gdLst>
                <a:gd name="T0" fmla="*/ 176 w 245"/>
                <a:gd name="T1" fmla="*/ 21 h 233"/>
                <a:gd name="T2" fmla="*/ 91 w 245"/>
                <a:gd name="T3" fmla="*/ 7 h 233"/>
                <a:gd name="T4" fmla="*/ 21 w 245"/>
                <a:gd name="T5" fmla="*/ 58 h 233"/>
                <a:gd name="T6" fmla="*/ 8 w 245"/>
                <a:gd name="T7" fmla="*/ 148 h 233"/>
                <a:gd name="T8" fmla="*/ 62 w 245"/>
                <a:gd name="T9" fmla="*/ 219 h 233"/>
                <a:gd name="T10" fmla="*/ 115 w 245"/>
                <a:gd name="T11" fmla="*/ 233 h 233"/>
                <a:gd name="T12" fmla="*/ 212 w 245"/>
                <a:gd name="T13" fmla="*/ 179 h 233"/>
                <a:gd name="T14" fmla="*/ 176 w 245"/>
                <a:gd name="T15" fmla="*/ 21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233">
                  <a:moveTo>
                    <a:pt x="176" y="21"/>
                  </a:moveTo>
                  <a:cubicBezTo>
                    <a:pt x="151" y="5"/>
                    <a:pt x="121" y="0"/>
                    <a:pt x="91" y="7"/>
                  </a:cubicBezTo>
                  <a:cubicBezTo>
                    <a:pt x="62" y="14"/>
                    <a:pt x="36" y="32"/>
                    <a:pt x="21" y="58"/>
                  </a:cubicBezTo>
                  <a:cubicBezTo>
                    <a:pt x="4" y="85"/>
                    <a:pt x="0" y="118"/>
                    <a:pt x="8" y="148"/>
                  </a:cubicBezTo>
                  <a:cubicBezTo>
                    <a:pt x="16" y="179"/>
                    <a:pt x="36" y="205"/>
                    <a:pt x="62" y="219"/>
                  </a:cubicBezTo>
                  <a:cubicBezTo>
                    <a:pt x="79" y="229"/>
                    <a:pt x="97" y="233"/>
                    <a:pt x="115" y="233"/>
                  </a:cubicBezTo>
                  <a:cubicBezTo>
                    <a:pt x="154" y="233"/>
                    <a:pt x="191" y="214"/>
                    <a:pt x="212" y="179"/>
                  </a:cubicBezTo>
                  <a:cubicBezTo>
                    <a:pt x="245" y="125"/>
                    <a:pt x="229" y="55"/>
                    <a:pt x="1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0" name="任意多边形: 形状 409">
              <a:extLst>
                <a:ext uri="{FF2B5EF4-FFF2-40B4-BE49-F238E27FC236}">
                  <a16:creationId xmlns:a16="http://schemas.microsoft.com/office/drawing/2014/main" id="{1AB51D96-CDF7-5E3C-C885-2A50F84FCEAF}"/>
                </a:ext>
              </a:extLst>
            </p:cNvPr>
            <p:cNvSpPr>
              <a:spLocks/>
            </p:cNvSpPr>
            <p:nvPr/>
          </p:nvSpPr>
          <p:spPr bwMode="auto">
            <a:xfrm>
              <a:off x="2733" y="2384"/>
              <a:ext cx="86" cy="82"/>
            </a:xfrm>
            <a:custGeom>
              <a:avLst/>
              <a:gdLst>
                <a:gd name="T0" fmla="*/ 155 w 236"/>
                <a:gd name="T1" fmla="*/ 12 h 225"/>
                <a:gd name="T2" fmla="*/ 72 w 236"/>
                <a:gd name="T3" fmla="*/ 11 h 225"/>
                <a:gd name="T4" fmla="*/ 12 w 236"/>
                <a:gd name="T5" fmla="*/ 71 h 225"/>
                <a:gd name="T6" fmla="*/ 13 w 236"/>
                <a:gd name="T7" fmla="*/ 160 h 225"/>
                <a:gd name="T8" fmla="*/ 75 w 236"/>
                <a:gd name="T9" fmla="*/ 219 h 225"/>
                <a:gd name="T10" fmla="*/ 111 w 236"/>
                <a:gd name="T11" fmla="*/ 225 h 225"/>
                <a:gd name="T12" fmla="*/ 213 w 236"/>
                <a:gd name="T13" fmla="*/ 157 h 225"/>
                <a:gd name="T14" fmla="*/ 155 w 236"/>
                <a:gd name="T15" fmla="*/ 12 h 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225">
                  <a:moveTo>
                    <a:pt x="155" y="12"/>
                  </a:moveTo>
                  <a:cubicBezTo>
                    <a:pt x="128" y="1"/>
                    <a:pt x="99" y="0"/>
                    <a:pt x="72" y="11"/>
                  </a:cubicBezTo>
                  <a:cubicBezTo>
                    <a:pt x="44" y="23"/>
                    <a:pt x="23" y="44"/>
                    <a:pt x="12" y="71"/>
                  </a:cubicBezTo>
                  <a:cubicBezTo>
                    <a:pt x="0" y="99"/>
                    <a:pt x="1" y="132"/>
                    <a:pt x="13" y="160"/>
                  </a:cubicBezTo>
                  <a:cubicBezTo>
                    <a:pt x="25" y="187"/>
                    <a:pt x="48" y="209"/>
                    <a:pt x="75" y="219"/>
                  </a:cubicBezTo>
                  <a:cubicBezTo>
                    <a:pt x="87" y="223"/>
                    <a:pt x="99" y="225"/>
                    <a:pt x="111" y="225"/>
                  </a:cubicBezTo>
                  <a:cubicBezTo>
                    <a:pt x="154" y="225"/>
                    <a:pt x="196" y="199"/>
                    <a:pt x="213" y="157"/>
                  </a:cubicBezTo>
                  <a:cubicBezTo>
                    <a:pt x="236" y="101"/>
                    <a:pt x="210" y="36"/>
                    <a:pt x="15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1" name="任意多边形: 形状 410">
              <a:extLst>
                <a:ext uri="{FF2B5EF4-FFF2-40B4-BE49-F238E27FC236}">
                  <a16:creationId xmlns:a16="http://schemas.microsoft.com/office/drawing/2014/main" id="{1BF8AA55-F4EE-7BCC-755C-E38810EB2032}"/>
                </a:ext>
              </a:extLst>
            </p:cNvPr>
            <p:cNvSpPr>
              <a:spLocks/>
            </p:cNvSpPr>
            <p:nvPr/>
          </p:nvSpPr>
          <p:spPr bwMode="auto">
            <a:xfrm>
              <a:off x="2814" y="2201"/>
              <a:ext cx="82" cy="80"/>
            </a:xfrm>
            <a:custGeom>
              <a:avLst/>
              <a:gdLst>
                <a:gd name="T0" fmla="*/ 134 w 225"/>
                <a:gd name="T1" fmla="*/ 7 h 219"/>
                <a:gd name="T2" fmla="*/ 55 w 225"/>
                <a:gd name="T3" fmla="*/ 19 h 219"/>
                <a:gd name="T4" fmla="*/ 6 w 225"/>
                <a:gd name="T5" fmla="*/ 86 h 219"/>
                <a:gd name="T6" fmla="*/ 21 w 225"/>
                <a:gd name="T7" fmla="*/ 170 h 219"/>
                <a:gd name="T8" fmla="*/ 89 w 225"/>
                <a:gd name="T9" fmla="*/ 217 h 219"/>
                <a:gd name="T10" fmla="*/ 108 w 225"/>
                <a:gd name="T11" fmla="*/ 219 h 219"/>
                <a:gd name="T12" fmla="*/ 211 w 225"/>
                <a:gd name="T13" fmla="*/ 136 h 219"/>
                <a:gd name="T14" fmla="*/ 134 w 225"/>
                <a:gd name="T15" fmla="*/ 7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219">
                  <a:moveTo>
                    <a:pt x="134" y="7"/>
                  </a:moveTo>
                  <a:cubicBezTo>
                    <a:pt x="107" y="0"/>
                    <a:pt x="79" y="4"/>
                    <a:pt x="55" y="19"/>
                  </a:cubicBezTo>
                  <a:cubicBezTo>
                    <a:pt x="31" y="34"/>
                    <a:pt x="13" y="58"/>
                    <a:pt x="6" y="86"/>
                  </a:cubicBezTo>
                  <a:cubicBezTo>
                    <a:pt x="0" y="114"/>
                    <a:pt x="5" y="145"/>
                    <a:pt x="21" y="170"/>
                  </a:cubicBezTo>
                  <a:cubicBezTo>
                    <a:pt x="37" y="194"/>
                    <a:pt x="62" y="211"/>
                    <a:pt x="89" y="217"/>
                  </a:cubicBezTo>
                  <a:cubicBezTo>
                    <a:pt x="96" y="218"/>
                    <a:pt x="102" y="219"/>
                    <a:pt x="108" y="219"/>
                  </a:cubicBezTo>
                  <a:cubicBezTo>
                    <a:pt x="156" y="219"/>
                    <a:pt x="200" y="185"/>
                    <a:pt x="211" y="136"/>
                  </a:cubicBezTo>
                  <a:cubicBezTo>
                    <a:pt x="225" y="79"/>
                    <a:pt x="191" y="21"/>
                    <a:pt x="13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2" name="任意多边形: 形状 411">
              <a:extLst>
                <a:ext uri="{FF2B5EF4-FFF2-40B4-BE49-F238E27FC236}">
                  <a16:creationId xmlns:a16="http://schemas.microsoft.com/office/drawing/2014/main" id="{739FE81E-77E1-66EE-817C-14760739D927}"/>
                </a:ext>
              </a:extLst>
            </p:cNvPr>
            <p:cNvSpPr>
              <a:spLocks/>
            </p:cNvSpPr>
            <p:nvPr/>
          </p:nvSpPr>
          <p:spPr bwMode="auto">
            <a:xfrm>
              <a:off x="2866" y="2011"/>
              <a:ext cx="77" cy="77"/>
            </a:xfrm>
            <a:custGeom>
              <a:avLst/>
              <a:gdLst>
                <a:gd name="T0" fmla="*/ 113 w 210"/>
                <a:gd name="T1" fmla="*/ 2 h 210"/>
                <a:gd name="T2" fmla="*/ 39 w 210"/>
                <a:gd name="T3" fmla="*/ 26 h 210"/>
                <a:gd name="T4" fmla="*/ 2 w 210"/>
                <a:gd name="T5" fmla="*/ 97 h 210"/>
                <a:gd name="T6" fmla="*/ 29 w 210"/>
                <a:gd name="T7" fmla="*/ 175 h 210"/>
                <a:gd name="T8" fmla="*/ 101 w 210"/>
                <a:gd name="T9" fmla="*/ 210 h 210"/>
                <a:gd name="T10" fmla="*/ 205 w 210"/>
                <a:gd name="T11" fmla="*/ 114 h 210"/>
                <a:gd name="T12" fmla="*/ 113 w 210"/>
                <a:gd name="T13" fmla="*/ 2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13" y="2"/>
                  </a:moveTo>
                  <a:cubicBezTo>
                    <a:pt x="86" y="0"/>
                    <a:pt x="60" y="8"/>
                    <a:pt x="39" y="26"/>
                  </a:cubicBezTo>
                  <a:cubicBezTo>
                    <a:pt x="18" y="44"/>
                    <a:pt x="5" y="69"/>
                    <a:pt x="2" y="97"/>
                  </a:cubicBezTo>
                  <a:cubicBezTo>
                    <a:pt x="0" y="125"/>
                    <a:pt x="10" y="154"/>
                    <a:pt x="29" y="175"/>
                  </a:cubicBezTo>
                  <a:cubicBezTo>
                    <a:pt x="47" y="196"/>
                    <a:pt x="73" y="209"/>
                    <a:pt x="101" y="210"/>
                  </a:cubicBezTo>
                  <a:cubicBezTo>
                    <a:pt x="156" y="210"/>
                    <a:pt x="201" y="168"/>
                    <a:pt x="205" y="114"/>
                  </a:cubicBezTo>
                  <a:cubicBezTo>
                    <a:pt x="210" y="58"/>
                    <a:pt x="169" y="7"/>
                    <a:pt x="1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3" name="任意多边形: 形状 412">
              <a:extLst>
                <a:ext uri="{FF2B5EF4-FFF2-40B4-BE49-F238E27FC236}">
                  <a16:creationId xmlns:a16="http://schemas.microsoft.com/office/drawing/2014/main" id="{FF514886-B233-600D-B054-7042487F38A3}"/>
                </a:ext>
              </a:extLst>
            </p:cNvPr>
            <p:cNvSpPr>
              <a:spLocks/>
            </p:cNvSpPr>
            <p:nvPr/>
          </p:nvSpPr>
          <p:spPr bwMode="auto">
            <a:xfrm>
              <a:off x="2889" y="1816"/>
              <a:ext cx="74" cy="74"/>
            </a:xfrm>
            <a:custGeom>
              <a:avLst/>
              <a:gdLst>
                <a:gd name="T0" fmla="*/ 166 w 203"/>
                <a:gd name="T1" fmla="*/ 26 h 202"/>
                <a:gd name="T2" fmla="*/ 95 w 203"/>
                <a:gd name="T3" fmla="*/ 2 h 202"/>
                <a:gd name="T4" fmla="*/ 4 w 203"/>
                <a:gd name="T5" fmla="*/ 108 h 202"/>
                <a:gd name="T6" fmla="*/ 40 w 203"/>
                <a:gd name="T7" fmla="*/ 179 h 202"/>
                <a:gd name="T8" fmla="*/ 102 w 203"/>
                <a:gd name="T9" fmla="*/ 202 h 202"/>
                <a:gd name="T10" fmla="*/ 113 w 203"/>
                <a:gd name="T11" fmla="*/ 201 h 202"/>
                <a:gd name="T12" fmla="*/ 200 w 203"/>
                <a:gd name="T13" fmla="*/ 95 h 202"/>
                <a:gd name="T14" fmla="*/ 166 w 203"/>
                <a:gd name="T15" fmla="*/ 26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2">
                  <a:moveTo>
                    <a:pt x="166" y="26"/>
                  </a:moveTo>
                  <a:cubicBezTo>
                    <a:pt x="146" y="8"/>
                    <a:pt x="121" y="0"/>
                    <a:pt x="95" y="2"/>
                  </a:cubicBezTo>
                  <a:cubicBezTo>
                    <a:pt x="41" y="5"/>
                    <a:pt x="0" y="53"/>
                    <a:pt x="4" y="108"/>
                  </a:cubicBezTo>
                  <a:cubicBezTo>
                    <a:pt x="5" y="136"/>
                    <a:pt x="19" y="161"/>
                    <a:pt x="40" y="179"/>
                  </a:cubicBezTo>
                  <a:cubicBezTo>
                    <a:pt x="58" y="194"/>
                    <a:pt x="80" y="202"/>
                    <a:pt x="102" y="202"/>
                  </a:cubicBezTo>
                  <a:cubicBezTo>
                    <a:pt x="106" y="202"/>
                    <a:pt x="110" y="201"/>
                    <a:pt x="113" y="201"/>
                  </a:cubicBezTo>
                  <a:cubicBezTo>
                    <a:pt x="164" y="195"/>
                    <a:pt x="203" y="147"/>
                    <a:pt x="200" y="95"/>
                  </a:cubicBezTo>
                  <a:cubicBezTo>
                    <a:pt x="198" y="68"/>
                    <a:pt x="186" y="43"/>
                    <a:pt x="16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4" name="任意多边形: 形状 413">
              <a:extLst>
                <a:ext uri="{FF2B5EF4-FFF2-40B4-BE49-F238E27FC236}">
                  <a16:creationId xmlns:a16="http://schemas.microsoft.com/office/drawing/2014/main" id="{BBF84B33-60F6-7C36-A976-D10655F32CEC}"/>
                </a:ext>
              </a:extLst>
            </p:cNvPr>
            <p:cNvSpPr>
              <a:spLocks/>
            </p:cNvSpPr>
            <p:nvPr/>
          </p:nvSpPr>
          <p:spPr bwMode="auto">
            <a:xfrm>
              <a:off x="2882" y="1620"/>
              <a:ext cx="76" cy="72"/>
            </a:xfrm>
            <a:custGeom>
              <a:avLst/>
              <a:gdLst>
                <a:gd name="T0" fmla="*/ 12 w 207"/>
                <a:gd name="T1" fmla="*/ 120 h 196"/>
                <a:gd name="T2" fmla="*/ 56 w 207"/>
                <a:gd name="T3" fmla="*/ 182 h 196"/>
                <a:gd name="T4" fmla="*/ 105 w 207"/>
                <a:gd name="T5" fmla="*/ 196 h 196"/>
                <a:gd name="T6" fmla="*/ 130 w 207"/>
                <a:gd name="T7" fmla="*/ 192 h 196"/>
                <a:gd name="T8" fmla="*/ 196 w 207"/>
                <a:gd name="T9" fmla="*/ 78 h 196"/>
                <a:gd name="T10" fmla="*/ 154 w 207"/>
                <a:gd name="T11" fmla="*/ 17 h 196"/>
                <a:gd name="T12" fmla="*/ 84 w 207"/>
                <a:gd name="T13" fmla="*/ 5 h 196"/>
                <a:gd name="T14" fmla="*/ 12 w 207"/>
                <a:gd name="T15" fmla="*/ 12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196">
                  <a:moveTo>
                    <a:pt x="12" y="120"/>
                  </a:moveTo>
                  <a:cubicBezTo>
                    <a:pt x="17" y="146"/>
                    <a:pt x="34" y="168"/>
                    <a:pt x="56" y="182"/>
                  </a:cubicBezTo>
                  <a:cubicBezTo>
                    <a:pt x="71" y="191"/>
                    <a:pt x="88" y="196"/>
                    <a:pt x="105" y="196"/>
                  </a:cubicBezTo>
                  <a:cubicBezTo>
                    <a:pt x="113" y="196"/>
                    <a:pt x="122" y="194"/>
                    <a:pt x="130" y="192"/>
                  </a:cubicBezTo>
                  <a:cubicBezTo>
                    <a:pt x="177" y="179"/>
                    <a:pt x="207" y="128"/>
                    <a:pt x="196" y="78"/>
                  </a:cubicBezTo>
                  <a:cubicBezTo>
                    <a:pt x="191" y="53"/>
                    <a:pt x="176" y="31"/>
                    <a:pt x="154" y="17"/>
                  </a:cubicBezTo>
                  <a:cubicBezTo>
                    <a:pt x="133" y="4"/>
                    <a:pt x="108" y="0"/>
                    <a:pt x="84" y="5"/>
                  </a:cubicBezTo>
                  <a:cubicBezTo>
                    <a:pt x="33" y="17"/>
                    <a:pt x="0" y="68"/>
                    <a:pt x="1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5" name="任意多边形: 形状 414">
              <a:extLst>
                <a:ext uri="{FF2B5EF4-FFF2-40B4-BE49-F238E27FC236}">
                  <a16:creationId xmlns:a16="http://schemas.microsoft.com/office/drawing/2014/main" id="{0B9E29D2-F927-C2F3-E293-C243296A80BD}"/>
                </a:ext>
              </a:extLst>
            </p:cNvPr>
            <p:cNvSpPr>
              <a:spLocks/>
            </p:cNvSpPr>
            <p:nvPr/>
          </p:nvSpPr>
          <p:spPr bwMode="auto">
            <a:xfrm>
              <a:off x="2848" y="1428"/>
              <a:ext cx="75" cy="68"/>
            </a:xfrm>
            <a:custGeom>
              <a:avLst/>
              <a:gdLst>
                <a:gd name="T0" fmla="*/ 18 w 205"/>
                <a:gd name="T1" fmla="*/ 129 h 188"/>
                <a:gd name="T2" fmla="*/ 69 w 205"/>
                <a:gd name="T3" fmla="*/ 181 h 188"/>
                <a:gd name="T4" fmla="*/ 104 w 205"/>
                <a:gd name="T5" fmla="*/ 188 h 188"/>
                <a:gd name="T6" fmla="*/ 141 w 205"/>
                <a:gd name="T7" fmla="*/ 180 h 188"/>
                <a:gd name="T8" fmla="*/ 188 w 205"/>
                <a:gd name="T9" fmla="*/ 62 h 188"/>
                <a:gd name="T10" fmla="*/ 139 w 205"/>
                <a:gd name="T11" fmla="*/ 10 h 188"/>
                <a:gd name="T12" fmla="*/ 70 w 205"/>
                <a:gd name="T13" fmla="*/ 9 h 188"/>
                <a:gd name="T14" fmla="*/ 18 w 205"/>
                <a:gd name="T15" fmla="*/ 129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188">
                  <a:moveTo>
                    <a:pt x="18" y="129"/>
                  </a:moveTo>
                  <a:cubicBezTo>
                    <a:pt x="27" y="153"/>
                    <a:pt x="46" y="172"/>
                    <a:pt x="69" y="181"/>
                  </a:cubicBezTo>
                  <a:cubicBezTo>
                    <a:pt x="80" y="186"/>
                    <a:pt x="92" y="188"/>
                    <a:pt x="104" y="188"/>
                  </a:cubicBezTo>
                  <a:cubicBezTo>
                    <a:pt x="116" y="188"/>
                    <a:pt x="129" y="185"/>
                    <a:pt x="141" y="180"/>
                  </a:cubicBezTo>
                  <a:cubicBezTo>
                    <a:pt x="184" y="160"/>
                    <a:pt x="205" y="107"/>
                    <a:pt x="188" y="62"/>
                  </a:cubicBezTo>
                  <a:cubicBezTo>
                    <a:pt x="179" y="38"/>
                    <a:pt x="161" y="20"/>
                    <a:pt x="139" y="10"/>
                  </a:cubicBezTo>
                  <a:cubicBezTo>
                    <a:pt x="117" y="1"/>
                    <a:pt x="92" y="0"/>
                    <a:pt x="70" y="9"/>
                  </a:cubicBezTo>
                  <a:cubicBezTo>
                    <a:pt x="23" y="28"/>
                    <a:pt x="0" y="82"/>
                    <a:pt x="18"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6" name="任意多边形: 形状 415">
              <a:extLst>
                <a:ext uri="{FF2B5EF4-FFF2-40B4-BE49-F238E27FC236}">
                  <a16:creationId xmlns:a16="http://schemas.microsoft.com/office/drawing/2014/main" id="{C47E1C73-B8C0-7234-CF70-EC5A43CB5B3F}"/>
                </a:ext>
              </a:extLst>
            </p:cNvPr>
            <p:cNvSpPr>
              <a:spLocks/>
            </p:cNvSpPr>
            <p:nvPr/>
          </p:nvSpPr>
          <p:spPr bwMode="auto">
            <a:xfrm>
              <a:off x="2785" y="1241"/>
              <a:ext cx="73" cy="66"/>
            </a:xfrm>
            <a:custGeom>
              <a:avLst/>
              <a:gdLst>
                <a:gd name="T0" fmla="*/ 81 w 199"/>
                <a:gd name="T1" fmla="*/ 178 h 180"/>
                <a:gd name="T2" fmla="*/ 101 w 199"/>
                <a:gd name="T3" fmla="*/ 180 h 180"/>
                <a:gd name="T4" fmla="*/ 148 w 199"/>
                <a:gd name="T5" fmla="*/ 166 h 180"/>
                <a:gd name="T6" fmla="*/ 176 w 199"/>
                <a:gd name="T7" fmla="*/ 47 h 180"/>
                <a:gd name="T8" fmla="*/ 122 w 199"/>
                <a:gd name="T9" fmla="*/ 5 h 180"/>
                <a:gd name="T10" fmla="*/ 56 w 199"/>
                <a:gd name="T11" fmla="*/ 15 h 180"/>
                <a:gd name="T12" fmla="*/ 25 w 199"/>
                <a:gd name="T13" fmla="*/ 136 h 180"/>
                <a:gd name="T14" fmla="*/ 81 w 199"/>
                <a:gd name="T15" fmla="*/ 178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80">
                  <a:moveTo>
                    <a:pt x="81" y="178"/>
                  </a:moveTo>
                  <a:cubicBezTo>
                    <a:pt x="87" y="179"/>
                    <a:pt x="94" y="180"/>
                    <a:pt x="101" y="180"/>
                  </a:cubicBezTo>
                  <a:cubicBezTo>
                    <a:pt x="118" y="180"/>
                    <a:pt x="134" y="175"/>
                    <a:pt x="148" y="166"/>
                  </a:cubicBezTo>
                  <a:cubicBezTo>
                    <a:pt x="187" y="140"/>
                    <a:pt x="199" y="87"/>
                    <a:pt x="176" y="47"/>
                  </a:cubicBezTo>
                  <a:cubicBezTo>
                    <a:pt x="164" y="26"/>
                    <a:pt x="145" y="11"/>
                    <a:pt x="122" y="5"/>
                  </a:cubicBezTo>
                  <a:cubicBezTo>
                    <a:pt x="99" y="0"/>
                    <a:pt x="76" y="3"/>
                    <a:pt x="56" y="15"/>
                  </a:cubicBezTo>
                  <a:cubicBezTo>
                    <a:pt x="14" y="40"/>
                    <a:pt x="0" y="94"/>
                    <a:pt x="25" y="136"/>
                  </a:cubicBezTo>
                  <a:cubicBezTo>
                    <a:pt x="37" y="157"/>
                    <a:pt x="57" y="172"/>
                    <a:pt x="81" y="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7" name="任意多边形: 形状 416">
              <a:extLst>
                <a:ext uri="{FF2B5EF4-FFF2-40B4-BE49-F238E27FC236}">
                  <a16:creationId xmlns:a16="http://schemas.microsoft.com/office/drawing/2014/main" id="{A120829B-134E-0722-0329-809831862351}"/>
                </a:ext>
              </a:extLst>
            </p:cNvPr>
            <p:cNvSpPr>
              <a:spLocks/>
            </p:cNvSpPr>
            <p:nvPr/>
          </p:nvSpPr>
          <p:spPr bwMode="auto">
            <a:xfrm>
              <a:off x="2696" y="1065"/>
              <a:ext cx="69" cy="62"/>
            </a:xfrm>
            <a:custGeom>
              <a:avLst/>
              <a:gdLst>
                <a:gd name="T0" fmla="*/ 88 w 187"/>
                <a:gd name="T1" fmla="*/ 172 h 172"/>
                <a:gd name="T2" fmla="*/ 95 w 187"/>
                <a:gd name="T3" fmla="*/ 172 h 172"/>
                <a:gd name="T4" fmla="*/ 151 w 187"/>
                <a:gd name="T5" fmla="*/ 150 h 172"/>
                <a:gd name="T6" fmla="*/ 159 w 187"/>
                <a:gd name="T7" fmla="*/ 33 h 172"/>
                <a:gd name="T8" fmla="*/ 102 w 187"/>
                <a:gd name="T9" fmla="*/ 2 h 172"/>
                <a:gd name="T10" fmla="*/ 41 w 187"/>
                <a:gd name="T11" fmla="*/ 21 h 172"/>
                <a:gd name="T12" fmla="*/ 30 w 187"/>
                <a:gd name="T13" fmla="*/ 141 h 172"/>
                <a:gd name="T14" fmla="*/ 88 w 187"/>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72">
                  <a:moveTo>
                    <a:pt x="88" y="172"/>
                  </a:moveTo>
                  <a:cubicBezTo>
                    <a:pt x="91" y="172"/>
                    <a:pt x="93" y="172"/>
                    <a:pt x="95" y="172"/>
                  </a:cubicBezTo>
                  <a:cubicBezTo>
                    <a:pt x="115" y="172"/>
                    <a:pt x="136" y="164"/>
                    <a:pt x="151" y="150"/>
                  </a:cubicBezTo>
                  <a:cubicBezTo>
                    <a:pt x="183" y="120"/>
                    <a:pt x="187" y="67"/>
                    <a:pt x="159" y="33"/>
                  </a:cubicBezTo>
                  <a:cubicBezTo>
                    <a:pt x="145" y="15"/>
                    <a:pt x="125" y="4"/>
                    <a:pt x="102" y="2"/>
                  </a:cubicBezTo>
                  <a:cubicBezTo>
                    <a:pt x="80" y="0"/>
                    <a:pt x="58" y="7"/>
                    <a:pt x="41" y="21"/>
                  </a:cubicBezTo>
                  <a:cubicBezTo>
                    <a:pt x="5" y="51"/>
                    <a:pt x="0" y="105"/>
                    <a:pt x="30" y="141"/>
                  </a:cubicBezTo>
                  <a:cubicBezTo>
                    <a:pt x="44" y="159"/>
                    <a:pt x="65" y="170"/>
                    <a:pt x="88"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8" name="任意多边形: 形状 417">
              <a:extLst>
                <a:ext uri="{FF2B5EF4-FFF2-40B4-BE49-F238E27FC236}">
                  <a16:creationId xmlns:a16="http://schemas.microsoft.com/office/drawing/2014/main" id="{1583629D-1961-93CF-0A5E-65A43F6D1A28}"/>
                </a:ext>
              </a:extLst>
            </p:cNvPr>
            <p:cNvSpPr>
              <a:spLocks/>
            </p:cNvSpPr>
            <p:nvPr/>
          </p:nvSpPr>
          <p:spPr bwMode="auto">
            <a:xfrm>
              <a:off x="2579" y="901"/>
              <a:ext cx="65" cy="60"/>
            </a:xfrm>
            <a:custGeom>
              <a:avLst/>
              <a:gdLst>
                <a:gd name="T0" fmla="*/ 90 w 179"/>
                <a:gd name="T1" fmla="*/ 164 h 164"/>
                <a:gd name="T2" fmla="*/ 97 w 179"/>
                <a:gd name="T3" fmla="*/ 164 h 164"/>
                <a:gd name="T4" fmla="*/ 153 w 179"/>
                <a:gd name="T5" fmla="*/ 134 h 164"/>
                <a:gd name="T6" fmla="*/ 143 w 179"/>
                <a:gd name="T7" fmla="*/ 22 h 164"/>
                <a:gd name="T8" fmla="*/ 84 w 179"/>
                <a:gd name="T9" fmla="*/ 1 h 164"/>
                <a:gd name="T10" fmla="*/ 29 w 179"/>
                <a:gd name="T11" fmla="*/ 29 h 164"/>
                <a:gd name="T12" fmla="*/ 37 w 179"/>
                <a:gd name="T13" fmla="*/ 144 h 164"/>
                <a:gd name="T14" fmla="*/ 90 w 179"/>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164">
                  <a:moveTo>
                    <a:pt x="90" y="164"/>
                  </a:moveTo>
                  <a:cubicBezTo>
                    <a:pt x="92" y="164"/>
                    <a:pt x="94" y="164"/>
                    <a:pt x="97" y="164"/>
                  </a:cubicBezTo>
                  <a:cubicBezTo>
                    <a:pt x="119" y="162"/>
                    <a:pt x="139" y="151"/>
                    <a:pt x="153" y="134"/>
                  </a:cubicBezTo>
                  <a:cubicBezTo>
                    <a:pt x="179" y="100"/>
                    <a:pt x="174" y="50"/>
                    <a:pt x="143" y="22"/>
                  </a:cubicBezTo>
                  <a:cubicBezTo>
                    <a:pt x="126" y="7"/>
                    <a:pt x="106" y="0"/>
                    <a:pt x="84" y="1"/>
                  </a:cubicBezTo>
                  <a:cubicBezTo>
                    <a:pt x="63" y="3"/>
                    <a:pt x="43" y="13"/>
                    <a:pt x="29" y="29"/>
                  </a:cubicBezTo>
                  <a:cubicBezTo>
                    <a:pt x="0" y="63"/>
                    <a:pt x="4" y="115"/>
                    <a:pt x="37" y="144"/>
                  </a:cubicBezTo>
                  <a:cubicBezTo>
                    <a:pt x="51" y="157"/>
                    <a:pt x="70"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19" name="任意多边形: 形状 418">
              <a:extLst>
                <a:ext uri="{FF2B5EF4-FFF2-40B4-BE49-F238E27FC236}">
                  <a16:creationId xmlns:a16="http://schemas.microsoft.com/office/drawing/2014/main" id="{8A674564-06F7-4D6C-7A0D-F01AFC3E23F0}"/>
                </a:ext>
              </a:extLst>
            </p:cNvPr>
            <p:cNvSpPr>
              <a:spLocks/>
            </p:cNvSpPr>
            <p:nvPr/>
          </p:nvSpPr>
          <p:spPr bwMode="auto">
            <a:xfrm>
              <a:off x="2433" y="754"/>
              <a:ext cx="63" cy="58"/>
            </a:xfrm>
            <a:custGeom>
              <a:avLst/>
              <a:gdLst>
                <a:gd name="T0" fmla="*/ 47 w 174"/>
                <a:gd name="T1" fmla="*/ 147 h 159"/>
                <a:gd name="T2" fmla="*/ 87 w 174"/>
                <a:gd name="T3" fmla="*/ 159 h 159"/>
                <a:gd name="T4" fmla="*/ 106 w 174"/>
                <a:gd name="T5" fmla="*/ 156 h 159"/>
                <a:gd name="T6" fmla="*/ 154 w 174"/>
                <a:gd name="T7" fmla="*/ 119 h 159"/>
                <a:gd name="T8" fmla="*/ 128 w 174"/>
                <a:gd name="T9" fmla="*/ 15 h 159"/>
                <a:gd name="T10" fmla="*/ 70 w 174"/>
                <a:gd name="T11" fmla="*/ 5 h 159"/>
                <a:gd name="T12" fmla="*/ 22 w 174"/>
                <a:gd name="T13" fmla="*/ 40 h 159"/>
                <a:gd name="T14" fmla="*/ 47 w 174"/>
                <a:gd name="T15" fmla="*/ 147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59">
                  <a:moveTo>
                    <a:pt x="47" y="147"/>
                  </a:moveTo>
                  <a:cubicBezTo>
                    <a:pt x="59" y="155"/>
                    <a:pt x="73" y="159"/>
                    <a:pt x="87" y="159"/>
                  </a:cubicBezTo>
                  <a:cubicBezTo>
                    <a:pt x="93" y="159"/>
                    <a:pt x="100" y="158"/>
                    <a:pt x="106" y="156"/>
                  </a:cubicBezTo>
                  <a:cubicBezTo>
                    <a:pt x="127" y="151"/>
                    <a:pt x="144" y="137"/>
                    <a:pt x="154" y="119"/>
                  </a:cubicBezTo>
                  <a:cubicBezTo>
                    <a:pt x="174" y="83"/>
                    <a:pt x="162" y="36"/>
                    <a:pt x="128" y="15"/>
                  </a:cubicBezTo>
                  <a:cubicBezTo>
                    <a:pt x="110" y="4"/>
                    <a:pt x="90" y="0"/>
                    <a:pt x="70" y="5"/>
                  </a:cubicBezTo>
                  <a:cubicBezTo>
                    <a:pt x="50" y="10"/>
                    <a:pt x="33" y="22"/>
                    <a:pt x="22" y="40"/>
                  </a:cubicBezTo>
                  <a:cubicBezTo>
                    <a:pt x="0" y="76"/>
                    <a:pt x="11" y="125"/>
                    <a:pt x="47"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0" name="任意多边形: 形状 419">
              <a:extLst>
                <a:ext uri="{FF2B5EF4-FFF2-40B4-BE49-F238E27FC236}">
                  <a16:creationId xmlns:a16="http://schemas.microsoft.com/office/drawing/2014/main" id="{BAD6F13D-4F00-4774-3070-821DA7B3DEC3}"/>
                </a:ext>
              </a:extLst>
            </p:cNvPr>
            <p:cNvSpPr>
              <a:spLocks/>
            </p:cNvSpPr>
            <p:nvPr/>
          </p:nvSpPr>
          <p:spPr bwMode="auto">
            <a:xfrm>
              <a:off x="2270" y="635"/>
              <a:ext cx="60" cy="55"/>
            </a:xfrm>
            <a:custGeom>
              <a:avLst/>
              <a:gdLst>
                <a:gd name="T0" fmla="*/ 55 w 165"/>
                <a:gd name="T1" fmla="*/ 145 h 150"/>
                <a:gd name="T2" fmla="*/ 82 w 165"/>
                <a:gd name="T3" fmla="*/ 150 h 150"/>
                <a:gd name="T4" fmla="*/ 112 w 165"/>
                <a:gd name="T5" fmla="*/ 144 h 150"/>
                <a:gd name="T6" fmla="*/ 152 w 165"/>
                <a:gd name="T7" fmla="*/ 101 h 150"/>
                <a:gd name="T8" fmla="*/ 110 w 165"/>
                <a:gd name="T9" fmla="*/ 7 h 150"/>
                <a:gd name="T10" fmla="*/ 55 w 165"/>
                <a:gd name="T11" fmla="*/ 7 h 150"/>
                <a:gd name="T12" fmla="*/ 15 w 165"/>
                <a:gd name="T13" fmla="*/ 48 h 150"/>
                <a:gd name="T14" fmla="*/ 55 w 165"/>
                <a:gd name="T15" fmla="*/ 145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50">
                  <a:moveTo>
                    <a:pt x="55" y="145"/>
                  </a:moveTo>
                  <a:cubicBezTo>
                    <a:pt x="64" y="148"/>
                    <a:pt x="73" y="150"/>
                    <a:pt x="82" y="150"/>
                  </a:cubicBezTo>
                  <a:cubicBezTo>
                    <a:pt x="92" y="150"/>
                    <a:pt x="102" y="148"/>
                    <a:pt x="112" y="144"/>
                  </a:cubicBezTo>
                  <a:cubicBezTo>
                    <a:pt x="130" y="136"/>
                    <a:pt x="145" y="120"/>
                    <a:pt x="152" y="101"/>
                  </a:cubicBezTo>
                  <a:cubicBezTo>
                    <a:pt x="165" y="64"/>
                    <a:pt x="146" y="22"/>
                    <a:pt x="110" y="7"/>
                  </a:cubicBezTo>
                  <a:cubicBezTo>
                    <a:pt x="92" y="0"/>
                    <a:pt x="73" y="0"/>
                    <a:pt x="55" y="7"/>
                  </a:cubicBezTo>
                  <a:cubicBezTo>
                    <a:pt x="37" y="15"/>
                    <a:pt x="23" y="29"/>
                    <a:pt x="15" y="48"/>
                  </a:cubicBezTo>
                  <a:cubicBezTo>
                    <a:pt x="0" y="86"/>
                    <a:pt x="18" y="129"/>
                    <a:pt x="5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1" name="任意多边形: 形状 420">
              <a:extLst>
                <a:ext uri="{FF2B5EF4-FFF2-40B4-BE49-F238E27FC236}">
                  <a16:creationId xmlns:a16="http://schemas.microsoft.com/office/drawing/2014/main" id="{E4D89F27-43FA-DEFC-9799-C34EA31BC002}"/>
                </a:ext>
              </a:extLst>
            </p:cNvPr>
            <p:cNvSpPr>
              <a:spLocks/>
            </p:cNvSpPr>
            <p:nvPr/>
          </p:nvSpPr>
          <p:spPr bwMode="auto">
            <a:xfrm>
              <a:off x="2095" y="545"/>
              <a:ext cx="56" cy="53"/>
            </a:xfrm>
            <a:custGeom>
              <a:avLst/>
              <a:gdLst>
                <a:gd name="T0" fmla="*/ 60 w 151"/>
                <a:gd name="T1" fmla="*/ 142 h 143"/>
                <a:gd name="T2" fmla="*/ 76 w 151"/>
                <a:gd name="T3" fmla="*/ 143 h 143"/>
                <a:gd name="T4" fmla="*/ 113 w 151"/>
                <a:gd name="T5" fmla="*/ 132 h 143"/>
                <a:gd name="T6" fmla="*/ 144 w 151"/>
                <a:gd name="T7" fmla="*/ 86 h 143"/>
                <a:gd name="T8" fmla="*/ 91 w 151"/>
                <a:gd name="T9" fmla="*/ 4 h 143"/>
                <a:gd name="T10" fmla="*/ 39 w 151"/>
                <a:gd name="T11" fmla="*/ 13 h 143"/>
                <a:gd name="T12" fmla="*/ 8 w 151"/>
                <a:gd name="T13" fmla="*/ 57 h 143"/>
                <a:gd name="T14" fmla="*/ 60 w 151"/>
                <a:gd name="T15" fmla="*/ 142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43">
                  <a:moveTo>
                    <a:pt x="60" y="142"/>
                  </a:moveTo>
                  <a:cubicBezTo>
                    <a:pt x="66" y="143"/>
                    <a:pt x="71" y="143"/>
                    <a:pt x="76" y="143"/>
                  </a:cubicBezTo>
                  <a:cubicBezTo>
                    <a:pt x="89" y="143"/>
                    <a:pt x="102" y="140"/>
                    <a:pt x="113" y="132"/>
                  </a:cubicBezTo>
                  <a:cubicBezTo>
                    <a:pt x="130" y="121"/>
                    <a:pt x="141" y="105"/>
                    <a:pt x="144" y="86"/>
                  </a:cubicBezTo>
                  <a:cubicBezTo>
                    <a:pt x="151" y="49"/>
                    <a:pt x="127" y="12"/>
                    <a:pt x="91" y="4"/>
                  </a:cubicBezTo>
                  <a:cubicBezTo>
                    <a:pt x="74" y="0"/>
                    <a:pt x="55" y="3"/>
                    <a:pt x="39" y="13"/>
                  </a:cubicBezTo>
                  <a:cubicBezTo>
                    <a:pt x="23" y="23"/>
                    <a:pt x="12" y="39"/>
                    <a:pt x="8" y="57"/>
                  </a:cubicBezTo>
                  <a:cubicBezTo>
                    <a:pt x="0" y="95"/>
                    <a:pt x="23" y="133"/>
                    <a:pt x="60"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2" name="任意多边形: 形状 421">
              <a:extLst>
                <a:ext uri="{FF2B5EF4-FFF2-40B4-BE49-F238E27FC236}">
                  <a16:creationId xmlns:a16="http://schemas.microsoft.com/office/drawing/2014/main" id="{31427C3C-3499-DADA-8B11-960FD90E50BB}"/>
                </a:ext>
              </a:extLst>
            </p:cNvPr>
            <p:cNvSpPr>
              <a:spLocks/>
            </p:cNvSpPr>
            <p:nvPr/>
          </p:nvSpPr>
          <p:spPr bwMode="auto">
            <a:xfrm>
              <a:off x="1913" y="485"/>
              <a:ext cx="49" cy="50"/>
            </a:xfrm>
            <a:custGeom>
              <a:avLst/>
              <a:gdLst>
                <a:gd name="T0" fmla="*/ 64 w 135"/>
                <a:gd name="T1" fmla="*/ 135 h 135"/>
                <a:gd name="T2" fmla="*/ 68 w 135"/>
                <a:gd name="T3" fmla="*/ 135 h 135"/>
                <a:gd name="T4" fmla="*/ 112 w 135"/>
                <a:gd name="T5" fmla="*/ 118 h 135"/>
                <a:gd name="T6" fmla="*/ 134 w 135"/>
                <a:gd name="T7" fmla="*/ 70 h 135"/>
                <a:gd name="T8" fmla="*/ 72 w 135"/>
                <a:gd name="T9" fmla="*/ 2 h 135"/>
                <a:gd name="T10" fmla="*/ 25 w 135"/>
                <a:gd name="T11" fmla="*/ 18 h 135"/>
                <a:gd name="T12" fmla="*/ 2 w 135"/>
                <a:gd name="T13" fmla="*/ 64 h 135"/>
                <a:gd name="T14" fmla="*/ 64 w 135"/>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35">
                  <a:moveTo>
                    <a:pt x="64" y="135"/>
                  </a:moveTo>
                  <a:cubicBezTo>
                    <a:pt x="65" y="135"/>
                    <a:pt x="67" y="135"/>
                    <a:pt x="68" y="135"/>
                  </a:cubicBezTo>
                  <a:cubicBezTo>
                    <a:pt x="84" y="135"/>
                    <a:pt x="100" y="129"/>
                    <a:pt x="112" y="118"/>
                  </a:cubicBezTo>
                  <a:cubicBezTo>
                    <a:pt x="126" y="105"/>
                    <a:pt x="134" y="88"/>
                    <a:pt x="134" y="70"/>
                  </a:cubicBezTo>
                  <a:cubicBezTo>
                    <a:pt x="135" y="34"/>
                    <a:pt x="107" y="4"/>
                    <a:pt x="72" y="2"/>
                  </a:cubicBezTo>
                  <a:cubicBezTo>
                    <a:pt x="54" y="0"/>
                    <a:pt x="38" y="6"/>
                    <a:pt x="25" y="18"/>
                  </a:cubicBezTo>
                  <a:cubicBezTo>
                    <a:pt x="11" y="30"/>
                    <a:pt x="3" y="46"/>
                    <a:pt x="2" y="64"/>
                  </a:cubicBezTo>
                  <a:cubicBezTo>
                    <a:pt x="0" y="101"/>
                    <a:pt x="28" y="133"/>
                    <a:pt x="6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3" name="任意多边形: 形状 422">
              <a:extLst>
                <a:ext uri="{FF2B5EF4-FFF2-40B4-BE49-F238E27FC236}">
                  <a16:creationId xmlns:a16="http://schemas.microsoft.com/office/drawing/2014/main" id="{3A0A7379-AEE4-0460-B4A6-2A90475C09A7}"/>
                </a:ext>
              </a:extLst>
            </p:cNvPr>
            <p:cNvSpPr>
              <a:spLocks/>
            </p:cNvSpPr>
            <p:nvPr/>
          </p:nvSpPr>
          <p:spPr bwMode="auto">
            <a:xfrm>
              <a:off x="1723" y="453"/>
              <a:ext cx="47" cy="48"/>
            </a:xfrm>
            <a:custGeom>
              <a:avLst/>
              <a:gdLst>
                <a:gd name="T0" fmla="*/ 66 w 130"/>
                <a:gd name="T1" fmla="*/ 130 h 130"/>
                <a:gd name="T2" fmla="*/ 72 w 130"/>
                <a:gd name="T3" fmla="*/ 130 h 130"/>
                <a:gd name="T4" fmla="*/ 114 w 130"/>
                <a:gd name="T5" fmla="*/ 106 h 130"/>
                <a:gd name="T6" fmla="*/ 127 w 130"/>
                <a:gd name="T7" fmla="*/ 58 h 130"/>
                <a:gd name="T8" fmla="*/ 59 w 130"/>
                <a:gd name="T9" fmla="*/ 4 h 130"/>
                <a:gd name="T10" fmla="*/ 4 w 130"/>
                <a:gd name="T11" fmla="*/ 73 h 130"/>
                <a:gd name="T12" fmla="*/ 27 w 130"/>
                <a:gd name="T13" fmla="*/ 116 h 130"/>
                <a:gd name="T14" fmla="*/ 66 w 130"/>
                <a:gd name="T15" fmla="*/ 13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30">
                  <a:moveTo>
                    <a:pt x="66" y="130"/>
                  </a:moveTo>
                  <a:cubicBezTo>
                    <a:pt x="68" y="130"/>
                    <a:pt x="70" y="130"/>
                    <a:pt x="72" y="130"/>
                  </a:cubicBezTo>
                  <a:cubicBezTo>
                    <a:pt x="89" y="128"/>
                    <a:pt x="104" y="119"/>
                    <a:pt x="114" y="106"/>
                  </a:cubicBezTo>
                  <a:cubicBezTo>
                    <a:pt x="125" y="92"/>
                    <a:pt x="130" y="75"/>
                    <a:pt x="127" y="58"/>
                  </a:cubicBezTo>
                  <a:cubicBezTo>
                    <a:pt x="123" y="25"/>
                    <a:pt x="94" y="0"/>
                    <a:pt x="59" y="4"/>
                  </a:cubicBezTo>
                  <a:cubicBezTo>
                    <a:pt x="25" y="7"/>
                    <a:pt x="0" y="38"/>
                    <a:pt x="4" y="73"/>
                  </a:cubicBezTo>
                  <a:cubicBezTo>
                    <a:pt x="5" y="90"/>
                    <a:pt x="14" y="105"/>
                    <a:pt x="27" y="116"/>
                  </a:cubicBezTo>
                  <a:cubicBezTo>
                    <a:pt x="38" y="125"/>
                    <a:pt x="51" y="130"/>
                    <a:pt x="6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4" name="任意多边形: 形状 423">
              <a:extLst>
                <a:ext uri="{FF2B5EF4-FFF2-40B4-BE49-F238E27FC236}">
                  <a16:creationId xmlns:a16="http://schemas.microsoft.com/office/drawing/2014/main" id="{A2DBF389-E2DD-2E50-8543-A90EF4F46B85}"/>
                </a:ext>
              </a:extLst>
            </p:cNvPr>
            <p:cNvSpPr>
              <a:spLocks/>
            </p:cNvSpPr>
            <p:nvPr/>
          </p:nvSpPr>
          <p:spPr bwMode="auto">
            <a:xfrm>
              <a:off x="1530" y="451"/>
              <a:ext cx="46" cy="46"/>
            </a:xfrm>
            <a:custGeom>
              <a:avLst/>
              <a:gdLst>
                <a:gd name="T0" fmla="*/ 36 w 126"/>
                <a:gd name="T1" fmla="*/ 118 h 126"/>
                <a:gd name="T2" fmla="*/ 65 w 126"/>
                <a:gd name="T3" fmla="*/ 126 h 126"/>
                <a:gd name="T4" fmla="*/ 80 w 126"/>
                <a:gd name="T5" fmla="*/ 123 h 126"/>
                <a:gd name="T6" fmla="*/ 116 w 126"/>
                <a:gd name="T7" fmla="*/ 95 h 126"/>
                <a:gd name="T8" fmla="*/ 121 w 126"/>
                <a:gd name="T9" fmla="*/ 49 h 126"/>
                <a:gd name="T10" fmla="*/ 49 w 126"/>
                <a:gd name="T11" fmla="*/ 9 h 126"/>
                <a:gd name="T12" fmla="*/ 8 w 126"/>
                <a:gd name="T13" fmla="*/ 82 h 126"/>
                <a:gd name="T14" fmla="*/ 36 w 126"/>
                <a:gd name="T15" fmla="*/ 118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26">
                  <a:moveTo>
                    <a:pt x="36" y="118"/>
                  </a:moveTo>
                  <a:cubicBezTo>
                    <a:pt x="45" y="123"/>
                    <a:pt x="55" y="126"/>
                    <a:pt x="65" y="126"/>
                  </a:cubicBezTo>
                  <a:cubicBezTo>
                    <a:pt x="70" y="126"/>
                    <a:pt x="75" y="125"/>
                    <a:pt x="80" y="123"/>
                  </a:cubicBezTo>
                  <a:cubicBezTo>
                    <a:pt x="96" y="119"/>
                    <a:pt x="108" y="109"/>
                    <a:pt x="116" y="95"/>
                  </a:cubicBezTo>
                  <a:cubicBezTo>
                    <a:pt x="124" y="81"/>
                    <a:pt x="126" y="64"/>
                    <a:pt x="121" y="49"/>
                  </a:cubicBezTo>
                  <a:cubicBezTo>
                    <a:pt x="112" y="18"/>
                    <a:pt x="80" y="0"/>
                    <a:pt x="49" y="9"/>
                  </a:cubicBezTo>
                  <a:cubicBezTo>
                    <a:pt x="18" y="17"/>
                    <a:pt x="0" y="50"/>
                    <a:pt x="8" y="82"/>
                  </a:cubicBezTo>
                  <a:cubicBezTo>
                    <a:pt x="12" y="97"/>
                    <a:pt x="22" y="110"/>
                    <a:pt x="36"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5" name="任意多边形: 形状 424">
              <a:extLst>
                <a:ext uri="{FF2B5EF4-FFF2-40B4-BE49-F238E27FC236}">
                  <a16:creationId xmlns:a16="http://schemas.microsoft.com/office/drawing/2014/main" id="{D926EAFD-1F20-24FE-30B1-EC84CE6D9CED}"/>
                </a:ext>
              </a:extLst>
            </p:cNvPr>
            <p:cNvSpPr>
              <a:spLocks/>
            </p:cNvSpPr>
            <p:nvPr/>
          </p:nvSpPr>
          <p:spPr bwMode="auto">
            <a:xfrm>
              <a:off x="1340" y="477"/>
              <a:ext cx="43" cy="44"/>
            </a:xfrm>
            <a:custGeom>
              <a:avLst/>
              <a:gdLst>
                <a:gd name="T0" fmla="*/ 44 w 119"/>
                <a:gd name="T1" fmla="*/ 116 h 120"/>
                <a:gd name="T2" fmla="*/ 63 w 119"/>
                <a:gd name="T3" fmla="*/ 120 h 120"/>
                <a:gd name="T4" fmla="*/ 86 w 119"/>
                <a:gd name="T5" fmla="*/ 115 h 120"/>
                <a:gd name="T6" fmla="*/ 114 w 119"/>
                <a:gd name="T7" fmla="*/ 82 h 120"/>
                <a:gd name="T8" fmla="*/ 112 w 119"/>
                <a:gd name="T9" fmla="*/ 39 h 120"/>
                <a:gd name="T10" fmla="*/ 39 w 119"/>
                <a:gd name="T11" fmla="*/ 13 h 120"/>
                <a:gd name="T12" fmla="*/ 12 w 119"/>
                <a:gd name="T13" fmla="*/ 87 h 120"/>
                <a:gd name="T14" fmla="*/ 44 w 119"/>
                <a:gd name="T15" fmla="*/ 116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20">
                  <a:moveTo>
                    <a:pt x="44" y="116"/>
                  </a:moveTo>
                  <a:cubicBezTo>
                    <a:pt x="50" y="119"/>
                    <a:pt x="56" y="120"/>
                    <a:pt x="63" y="120"/>
                  </a:cubicBezTo>
                  <a:cubicBezTo>
                    <a:pt x="70" y="120"/>
                    <a:pt x="78" y="118"/>
                    <a:pt x="86" y="115"/>
                  </a:cubicBezTo>
                  <a:cubicBezTo>
                    <a:pt x="99" y="108"/>
                    <a:pt x="109" y="97"/>
                    <a:pt x="114" y="82"/>
                  </a:cubicBezTo>
                  <a:cubicBezTo>
                    <a:pt x="119" y="68"/>
                    <a:pt x="119" y="53"/>
                    <a:pt x="112" y="39"/>
                  </a:cubicBezTo>
                  <a:cubicBezTo>
                    <a:pt x="99" y="12"/>
                    <a:pt x="66" y="0"/>
                    <a:pt x="39" y="13"/>
                  </a:cubicBezTo>
                  <a:cubicBezTo>
                    <a:pt x="12" y="26"/>
                    <a:pt x="0" y="59"/>
                    <a:pt x="12" y="87"/>
                  </a:cubicBezTo>
                  <a:cubicBezTo>
                    <a:pt x="19" y="101"/>
                    <a:pt x="30" y="111"/>
                    <a:pt x="4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6" name="任意多边形: 形状 425">
              <a:extLst>
                <a:ext uri="{FF2B5EF4-FFF2-40B4-BE49-F238E27FC236}">
                  <a16:creationId xmlns:a16="http://schemas.microsoft.com/office/drawing/2014/main" id="{5C0F7D0E-D908-3A7B-B1DE-1534695565D6}"/>
                </a:ext>
              </a:extLst>
            </p:cNvPr>
            <p:cNvSpPr>
              <a:spLocks/>
            </p:cNvSpPr>
            <p:nvPr/>
          </p:nvSpPr>
          <p:spPr bwMode="auto">
            <a:xfrm>
              <a:off x="1155" y="534"/>
              <a:ext cx="42" cy="40"/>
            </a:xfrm>
            <a:custGeom>
              <a:avLst/>
              <a:gdLst>
                <a:gd name="T0" fmla="*/ 49 w 117"/>
                <a:gd name="T1" fmla="*/ 110 h 111"/>
                <a:gd name="T2" fmla="*/ 59 w 117"/>
                <a:gd name="T3" fmla="*/ 111 h 111"/>
                <a:gd name="T4" fmla="*/ 88 w 117"/>
                <a:gd name="T5" fmla="*/ 102 h 111"/>
                <a:gd name="T6" fmla="*/ 100 w 117"/>
                <a:gd name="T7" fmla="*/ 28 h 111"/>
                <a:gd name="T8" fmla="*/ 29 w 117"/>
                <a:gd name="T9" fmla="*/ 16 h 111"/>
                <a:gd name="T10" fmla="*/ 16 w 117"/>
                <a:gd name="T11" fmla="*/ 88 h 111"/>
                <a:gd name="T12" fmla="*/ 49 w 117"/>
                <a:gd name="T13" fmla="*/ 110 h 111"/>
              </a:gdLst>
              <a:ahLst/>
              <a:cxnLst>
                <a:cxn ang="0">
                  <a:pos x="T0" y="T1"/>
                </a:cxn>
                <a:cxn ang="0">
                  <a:pos x="T2" y="T3"/>
                </a:cxn>
                <a:cxn ang="0">
                  <a:pos x="T4" y="T5"/>
                </a:cxn>
                <a:cxn ang="0">
                  <a:pos x="T6" y="T7"/>
                </a:cxn>
                <a:cxn ang="0">
                  <a:pos x="T8" y="T9"/>
                </a:cxn>
                <a:cxn ang="0">
                  <a:pos x="T10" y="T11"/>
                </a:cxn>
                <a:cxn ang="0">
                  <a:pos x="T12" y="T13"/>
                </a:cxn>
              </a:cxnLst>
              <a:rect l="0" t="0" r="r" b="b"/>
              <a:pathLst>
                <a:path w="117" h="111">
                  <a:moveTo>
                    <a:pt x="49" y="110"/>
                  </a:moveTo>
                  <a:cubicBezTo>
                    <a:pt x="52" y="111"/>
                    <a:pt x="56" y="111"/>
                    <a:pt x="59" y="111"/>
                  </a:cubicBezTo>
                  <a:cubicBezTo>
                    <a:pt x="69" y="111"/>
                    <a:pt x="79" y="108"/>
                    <a:pt x="88" y="102"/>
                  </a:cubicBezTo>
                  <a:cubicBezTo>
                    <a:pt x="111" y="85"/>
                    <a:pt x="117" y="51"/>
                    <a:pt x="100" y="28"/>
                  </a:cubicBezTo>
                  <a:cubicBezTo>
                    <a:pt x="84" y="5"/>
                    <a:pt x="52" y="0"/>
                    <a:pt x="29" y="16"/>
                  </a:cubicBezTo>
                  <a:cubicBezTo>
                    <a:pt x="6" y="32"/>
                    <a:pt x="0" y="65"/>
                    <a:pt x="16" y="88"/>
                  </a:cubicBezTo>
                  <a:cubicBezTo>
                    <a:pt x="24" y="100"/>
                    <a:pt x="36" y="108"/>
                    <a:pt x="4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7" name="任意多边形: 形状 426">
              <a:extLst>
                <a:ext uri="{FF2B5EF4-FFF2-40B4-BE49-F238E27FC236}">
                  <a16:creationId xmlns:a16="http://schemas.microsoft.com/office/drawing/2014/main" id="{61EB8A8E-CE43-0DCF-DF07-EAFF305B88C8}"/>
                </a:ext>
              </a:extLst>
            </p:cNvPr>
            <p:cNvSpPr>
              <a:spLocks/>
            </p:cNvSpPr>
            <p:nvPr/>
          </p:nvSpPr>
          <p:spPr bwMode="auto">
            <a:xfrm>
              <a:off x="979" y="621"/>
              <a:ext cx="38" cy="36"/>
            </a:xfrm>
            <a:custGeom>
              <a:avLst/>
              <a:gdLst>
                <a:gd name="T0" fmla="*/ 52 w 105"/>
                <a:gd name="T1" fmla="*/ 98 h 98"/>
                <a:gd name="T2" fmla="*/ 86 w 105"/>
                <a:gd name="T3" fmla="*/ 84 h 98"/>
                <a:gd name="T4" fmla="*/ 86 w 105"/>
                <a:gd name="T5" fmla="*/ 15 h 98"/>
                <a:gd name="T6" fmla="*/ 52 w 105"/>
                <a:gd name="T7" fmla="*/ 1 h 98"/>
                <a:gd name="T8" fmla="*/ 18 w 105"/>
                <a:gd name="T9" fmla="*/ 15 h 98"/>
                <a:gd name="T10" fmla="*/ 18 w 105"/>
                <a:gd name="T11" fmla="*/ 84 h 98"/>
                <a:gd name="T12" fmla="*/ 52 w 105"/>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105" h="98">
                  <a:moveTo>
                    <a:pt x="52" y="98"/>
                  </a:moveTo>
                  <a:cubicBezTo>
                    <a:pt x="65" y="98"/>
                    <a:pt x="77" y="93"/>
                    <a:pt x="86" y="84"/>
                  </a:cubicBezTo>
                  <a:cubicBezTo>
                    <a:pt x="105" y="65"/>
                    <a:pt x="105" y="34"/>
                    <a:pt x="86" y="15"/>
                  </a:cubicBezTo>
                  <a:cubicBezTo>
                    <a:pt x="77" y="6"/>
                    <a:pt x="65" y="0"/>
                    <a:pt x="52" y="1"/>
                  </a:cubicBezTo>
                  <a:cubicBezTo>
                    <a:pt x="39" y="1"/>
                    <a:pt x="27" y="6"/>
                    <a:pt x="18" y="15"/>
                  </a:cubicBezTo>
                  <a:cubicBezTo>
                    <a:pt x="0" y="34"/>
                    <a:pt x="0" y="65"/>
                    <a:pt x="18" y="84"/>
                  </a:cubicBezTo>
                  <a:cubicBezTo>
                    <a:pt x="27" y="93"/>
                    <a:pt x="40" y="98"/>
                    <a:pt x="5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8" name="任意多边形: 形状 427">
              <a:extLst>
                <a:ext uri="{FF2B5EF4-FFF2-40B4-BE49-F238E27FC236}">
                  <a16:creationId xmlns:a16="http://schemas.microsoft.com/office/drawing/2014/main" id="{EC7D2532-426E-3D95-BEA7-F1876FC4448A}"/>
                </a:ext>
              </a:extLst>
            </p:cNvPr>
            <p:cNvSpPr>
              <a:spLocks/>
            </p:cNvSpPr>
            <p:nvPr/>
          </p:nvSpPr>
          <p:spPr bwMode="auto">
            <a:xfrm>
              <a:off x="813" y="734"/>
              <a:ext cx="37" cy="34"/>
            </a:xfrm>
            <a:custGeom>
              <a:avLst/>
              <a:gdLst>
                <a:gd name="T0" fmla="*/ 50 w 101"/>
                <a:gd name="T1" fmla="*/ 92 h 92"/>
                <a:gd name="T2" fmla="*/ 59 w 101"/>
                <a:gd name="T3" fmla="*/ 91 h 92"/>
                <a:gd name="T4" fmla="*/ 87 w 101"/>
                <a:gd name="T5" fmla="*/ 72 h 92"/>
                <a:gd name="T6" fmla="*/ 75 w 101"/>
                <a:gd name="T7" fmla="*/ 9 h 92"/>
                <a:gd name="T8" fmla="*/ 42 w 101"/>
                <a:gd name="T9" fmla="*/ 3 h 92"/>
                <a:gd name="T10" fmla="*/ 13 w 101"/>
                <a:gd name="T11" fmla="*/ 22 h 92"/>
                <a:gd name="T12" fmla="*/ 25 w 101"/>
                <a:gd name="T13" fmla="*/ 84 h 92"/>
                <a:gd name="T14" fmla="*/ 50 w 101"/>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92">
                  <a:moveTo>
                    <a:pt x="50" y="92"/>
                  </a:moveTo>
                  <a:cubicBezTo>
                    <a:pt x="53" y="92"/>
                    <a:pt x="56" y="92"/>
                    <a:pt x="59" y="91"/>
                  </a:cubicBezTo>
                  <a:cubicBezTo>
                    <a:pt x="71" y="89"/>
                    <a:pt x="81" y="82"/>
                    <a:pt x="87" y="72"/>
                  </a:cubicBezTo>
                  <a:cubicBezTo>
                    <a:pt x="101" y="51"/>
                    <a:pt x="96" y="23"/>
                    <a:pt x="75" y="9"/>
                  </a:cubicBezTo>
                  <a:cubicBezTo>
                    <a:pt x="66" y="3"/>
                    <a:pt x="54" y="0"/>
                    <a:pt x="42" y="3"/>
                  </a:cubicBezTo>
                  <a:cubicBezTo>
                    <a:pt x="30" y="5"/>
                    <a:pt x="20" y="12"/>
                    <a:pt x="13" y="22"/>
                  </a:cubicBezTo>
                  <a:cubicBezTo>
                    <a:pt x="0" y="42"/>
                    <a:pt x="5" y="70"/>
                    <a:pt x="25" y="84"/>
                  </a:cubicBezTo>
                  <a:cubicBezTo>
                    <a:pt x="33" y="89"/>
                    <a:pt x="41" y="92"/>
                    <a:pt x="5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29" name="任意多边形: 形状 428">
              <a:extLst>
                <a:ext uri="{FF2B5EF4-FFF2-40B4-BE49-F238E27FC236}">
                  <a16:creationId xmlns:a16="http://schemas.microsoft.com/office/drawing/2014/main" id="{3F3219F4-4320-FF64-5E56-250B54C12BD3}"/>
                </a:ext>
              </a:extLst>
            </p:cNvPr>
            <p:cNvSpPr>
              <a:spLocks/>
            </p:cNvSpPr>
            <p:nvPr/>
          </p:nvSpPr>
          <p:spPr bwMode="auto">
            <a:xfrm>
              <a:off x="664" y="877"/>
              <a:ext cx="34" cy="31"/>
            </a:xfrm>
            <a:custGeom>
              <a:avLst/>
              <a:gdLst>
                <a:gd name="T0" fmla="*/ 84 w 93"/>
                <a:gd name="T1" fmla="*/ 58 h 84"/>
                <a:gd name="T2" fmla="*/ 62 w 93"/>
                <a:gd name="T3" fmla="*/ 4 h 84"/>
                <a:gd name="T4" fmla="*/ 31 w 93"/>
                <a:gd name="T5" fmla="*/ 4 h 84"/>
                <a:gd name="T6" fmla="*/ 8 w 93"/>
                <a:gd name="T7" fmla="*/ 27 h 84"/>
                <a:gd name="T8" fmla="*/ 30 w 93"/>
                <a:gd name="T9" fmla="*/ 81 h 84"/>
                <a:gd name="T10" fmla="*/ 46 w 93"/>
                <a:gd name="T11" fmla="*/ 84 h 84"/>
                <a:gd name="T12" fmla="*/ 62 w 93"/>
                <a:gd name="T13" fmla="*/ 81 h 84"/>
                <a:gd name="T14" fmla="*/ 84 w 93"/>
                <a:gd name="T15" fmla="*/ 58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84">
                  <a:moveTo>
                    <a:pt x="84" y="58"/>
                  </a:moveTo>
                  <a:cubicBezTo>
                    <a:pt x="93" y="37"/>
                    <a:pt x="83" y="13"/>
                    <a:pt x="62" y="4"/>
                  </a:cubicBezTo>
                  <a:cubicBezTo>
                    <a:pt x="52" y="0"/>
                    <a:pt x="41" y="0"/>
                    <a:pt x="31" y="4"/>
                  </a:cubicBezTo>
                  <a:cubicBezTo>
                    <a:pt x="21" y="8"/>
                    <a:pt x="12" y="16"/>
                    <a:pt x="8" y="27"/>
                  </a:cubicBezTo>
                  <a:cubicBezTo>
                    <a:pt x="0" y="48"/>
                    <a:pt x="10" y="72"/>
                    <a:pt x="30" y="81"/>
                  </a:cubicBezTo>
                  <a:cubicBezTo>
                    <a:pt x="35" y="83"/>
                    <a:pt x="41" y="84"/>
                    <a:pt x="46" y="84"/>
                  </a:cubicBezTo>
                  <a:cubicBezTo>
                    <a:pt x="52" y="84"/>
                    <a:pt x="57" y="83"/>
                    <a:pt x="62" y="81"/>
                  </a:cubicBezTo>
                  <a:cubicBezTo>
                    <a:pt x="72" y="77"/>
                    <a:pt x="80" y="69"/>
                    <a:pt x="8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0" name="任意多边形: 形状 429">
              <a:extLst>
                <a:ext uri="{FF2B5EF4-FFF2-40B4-BE49-F238E27FC236}">
                  <a16:creationId xmlns:a16="http://schemas.microsoft.com/office/drawing/2014/main" id="{C6C4C78D-CE35-A6C7-F483-467C242EF0D1}"/>
                </a:ext>
              </a:extLst>
            </p:cNvPr>
            <p:cNvSpPr>
              <a:spLocks/>
            </p:cNvSpPr>
            <p:nvPr/>
          </p:nvSpPr>
          <p:spPr bwMode="auto">
            <a:xfrm>
              <a:off x="779" y="2614"/>
              <a:ext cx="114" cy="104"/>
            </a:xfrm>
            <a:custGeom>
              <a:avLst/>
              <a:gdLst>
                <a:gd name="T0" fmla="*/ 261 w 310"/>
                <a:gd name="T1" fmla="*/ 234 h 285"/>
                <a:gd name="T2" fmla="*/ 242 w 310"/>
                <a:gd name="T3" fmla="*/ 35 h 285"/>
                <a:gd name="T4" fmla="*/ 137 w 310"/>
                <a:gd name="T5" fmla="*/ 5 h 285"/>
                <a:gd name="T6" fmla="*/ 42 w 310"/>
                <a:gd name="T7" fmla="*/ 62 h 285"/>
                <a:gd name="T8" fmla="*/ 67 w 310"/>
                <a:gd name="T9" fmla="*/ 253 h 285"/>
                <a:gd name="T10" fmla="*/ 154 w 310"/>
                <a:gd name="T11" fmla="*/ 285 h 285"/>
                <a:gd name="T12" fmla="*/ 168 w 310"/>
                <a:gd name="T13" fmla="*/ 284 h 285"/>
                <a:gd name="T14" fmla="*/ 261 w 310"/>
                <a:gd name="T15" fmla="*/ 234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0" h="285">
                  <a:moveTo>
                    <a:pt x="261" y="234"/>
                  </a:moveTo>
                  <a:cubicBezTo>
                    <a:pt x="310" y="174"/>
                    <a:pt x="301" y="85"/>
                    <a:pt x="242" y="35"/>
                  </a:cubicBezTo>
                  <a:cubicBezTo>
                    <a:pt x="213" y="11"/>
                    <a:pt x="175" y="0"/>
                    <a:pt x="137" y="5"/>
                  </a:cubicBezTo>
                  <a:cubicBezTo>
                    <a:pt x="99" y="10"/>
                    <a:pt x="64" y="31"/>
                    <a:pt x="42" y="62"/>
                  </a:cubicBezTo>
                  <a:cubicBezTo>
                    <a:pt x="0" y="122"/>
                    <a:pt x="10" y="206"/>
                    <a:pt x="67" y="253"/>
                  </a:cubicBezTo>
                  <a:cubicBezTo>
                    <a:pt x="92" y="274"/>
                    <a:pt x="122" y="285"/>
                    <a:pt x="154" y="285"/>
                  </a:cubicBezTo>
                  <a:cubicBezTo>
                    <a:pt x="159" y="285"/>
                    <a:pt x="163" y="285"/>
                    <a:pt x="168" y="284"/>
                  </a:cubicBezTo>
                  <a:cubicBezTo>
                    <a:pt x="204" y="281"/>
                    <a:pt x="238" y="263"/>
                    <a:pt x="261"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1" name="任意多边形: 形状 430">
              <a:extLst>
                <a:ext uri="{FF2B5EF4-FFF2-40B4-BE49-F238E27FC236}">
                  <a16:creationId xmlns:a16="http://schemas.microsoft.com/office/drawing/2014/main" id="{A1AF52E8-4C78-7108-334C-4507663AABC9}"/>
                </a:ext>
              </a:extLst>
            </p:cNvPr>
            <p:cNvSpPr>
              <a:spLocks/>
            </p:cNvSpPr>
            <p:nvPr/>
          </p:nvSpPr>
          <p:spPr bwMode="auto">
            <a:xfrm>
              <a:off x="923" y="2731"/>
              <a:ext cx="112" cy="102"/>
            </a:xfrm>
            <a:custGeom>
              <a:avLst/>
              <a:gdLst>
                <a:gd name="T0" fmla="*/ 221 w 307"/>
                <a:gd name="T1" fmla="*/ 23 h 279"/>
                <a:gd name="T2" fmla="*/ 115 w 307"/>
                <a:gd name="T3" fmla="*/ 10 h 279"/>
                <a:gd name="T4" fmla="*/ 32 w 307"/>
                <a:gd name="T5" fmla="*/ 80 h 279"/>
                <a:gd name="T6" fmla="*/ 85 w 307"/>
                <a:gd name="T7" fmla="*/ 260 h 279"/>
                <a:gd name="T8" fmla="*/ 153 w 307"/>
                <a:gd name="T9" fmla="*/ 279 h 279"/>
                <a:gd name="T10" fmla="*/ 186 w 307"/>
                <a:gd name="T11" fmla="*/ 275 h 279"/>
                <a:gd name="T12" fmla="*/ 269 w 307"/>
                <a:gd name="T13" fmla="*/ 211 h 279"/>
                <a:gd name="T14" fmla="*/ 221 w 307"/>
                <a:gd name="T15" fmla="*/ 23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279">
                  <a:moveTo>
                    <a:pt x="221" y="23"/>
                  </a:moveTo>
                  <a:cubicBezTo>
                    <a:pt x="190" y="4"/>
                    <a:pt x="151" y="0"/>
                    <a:pt x="115" y="10"/>
                  </a:cubicBezTo>
                  <a:cubicBezTo>
                    <a:pt x="79" y="21"/>
                    <a:pt x="49" y="46"/>
                    <a:pt x="32" y="80"/>
                  </a:cubicBezTo>
                  <a:cubicBezTo>
                    <a:pt x="0" y="144"/>
                    <a:pt x="23" y="224"/>
                    <a:pt x="85" y="260"/>
                  </a:cubicBezTo>
                  <a:cubicBezTo>
                    <a:pt x="106" y="273"/>
                    <a:pt x="129" y="279"/>
                    <a:pt x="153" y="279"/>
                  </a:cubicBezTo>
                  <a:cubicBezTo>
                    <a:pt x="164" y="279"/>
                    <a:pt x="175" y="278"/>
                    <a:pt x="186" y="275"/>
                  </a:cubicBezTo>
                  <a:cubicBezTo>
                    <a:pt x="222" y="266"/>
                    <a:pt x="251" y="243"/>
                    <a:pt x="269" y="211"/>
                  </a:cubicBezTo>
                  <a:cubicBezTo>
                    <a:pt x="307" y="146"/>
                    <a:pt x="285" y="61"/>
                    <a:pt x="2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2" name="任意多边形: 形状 431">
              <a:extLst>
                <a:ext uri="{FF2B5EF4-FFF2-40B4-BE49-F238E27FC236}">
                  <a16:creationId xmlns:a16="http://schemas.microsoft.com/office/drawing/2014/main" id="{AF177642-9F99-905B-EC56-932034938C8A}"/>
                </a:ext>
              </a:extLst>
            </p:cNvPr>
            <p:cNvSpPr>
              <a:spLocks/>
            </p:cNvSpPr>
            <p:nvPr/>
          </p:nvSpPr>
          <p:spPr bwMode="auto">
            <a:xfrm>
              <a:off x="1080" y="2823"/>
              <a:ext cx="108" cy="100"/>
            </a:xfrm>
            <a:custGeom>
              <a:avLst/>
              <a:gdLst>
                <a:gd name="T0" fmla="*/ 195 w 296"/>
                <a:gd name="T1" fmla="*/ 13 h 272"/>
                <a:gd name="T2" fmla="*/ 92 w 296"/>
                <a:gd name="T3" fmla="*/ 17 h 272"/>
                <a:gd name="T4" fmla="*/ 21 w 296"/>
                <a:gd name="T5" fmla="*/ 97 h 272"/>
                <a:gd name="T6" fmla="*/ 99 w 296"/>
                <a:gd name="T7" fmla="*/ 263 h 272"/>
                <a:gd name="T8" fmla="*/ 147 w 296"/>
                <a:gd name="T9" fmla="*/ 272 h 272"/>
                <a:gd name="T10" fmla="*/ 199 w 296"/>
                <a:gd name="T11" fmla="*/ 261 h 272"/>
                <a:gd name="T12" fmla="*/ 270 w 296"/>
                <a:gd name="T13" fmla="*/ 187 h 272"/>
                <a:gd name="T14" fmla="*/ 195 w 296"/>
                <a:gd name="T15" fmla="*/ 13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6" h="272">
                  <a:moveTo>
                    <a:pt x="195" y="13"/>
                  </a:moveTo>
                  <a:cubicBezTo>
                    <a:pt x="161" y="0"/>
                    <a:pt x="125" y="1"/>
                    <a:pt x="92" y="17"/>
                  </a:cubicBezTo>
                  <a:cubicBezTo>
                    <a:pt x="58" y="33"/>
                    <a:pt x="33" y="62"/>
                    <a:pt x="21" y="97"/>
                  </a:cubicBezTo>
                  <a:cubicBezTo>
                    <a:pt x="0" y="164"/>
                    <a:pt x="34" y="237"/>
                    <a:pt x="99" y="263"/>
                  </a:cubicBezTo>
                  <a:cubicBezTo>
                    <a:pt x="115" y="269"/>
                    <a:pt x="131" y="272"/>
                    <a:pt x="147" y="272"/>
                  </a:cubicBezTo>
                  <a:cubicBezTo>
                    <a:pt x="165" y="272"/>
                    <a:pt x="182" y="268"/>
                    <a:pt x="199" y="261"/>
                  </a:cubicBezTo>
                  <a:cubicBezTo>
                    <a:pt x="232" y="247"/>
                    <a:pt x="257" y="220"/>
                    <a:pt x="270" y="187"/>
                  </a:cubicBezTo>
                  <a:cubicBezTo>
                    <a:pt x="296" y="118"/>
                    <a:pt x="263" y="40"/>
                    <a:pt x="1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3" name="任意多边形: 形状 432">
              <a:extLst>
                <a:ext uri="{FF2B5EF4-FFF2-40B4-BE49-F238E27FC236}">
                  <a16:creationId xmlns:a16="http://schemas.microsoft.com/office/drawing/2014/main" id="{DACDA9CC-EF8F-0A68-400F-26A840B7C125}"/>
                </a:ext>
              </a:extLst>
            </p:cNvPr>
            <p:cNvSpPr>
              <a:spLocks/>
            </p:cNvSpPr>
            <p:nvPr/>
          </p:nvSpPr>
          <p:spPr bwMode="auto">
            <a:xfrm>
              <a:off x="1248" y="2888"/>
              <a:ext cx="101" cy="98"/>
            </a:xfrm>
            <a:custGeom>
              <a:avLst/>
              <a:gdLst>
                <a:gd name="T0" fmla="*/ 165 w 278"/>
                <a:gd name="T1" fmla="*/ 7 h 266"/>
                <a:gd name="T2" fmla="*/ 66 w 278"/>
                <a:gd name="T3" fmla="*/ 26 h 266"/>
                <a:gd name="T4" fmla="*/ 10 w 278"/>
                <a:gd name="T5" fmla="*/ 114 h 266"/>
                <a:gd name="T6" fmla="*/ 110 w 278"/>
                <a:gd name="T7" fmla="*/ 263 h 266"/>
                <a:gd name="T8" fmla="*/ 138 w 278"/>
                <a:gd name="T9" fmla="*/ 266 h 266"/>
                <a:gd name="T10" fmla="*/ 206 w 278"/>
                <a:gd name="T11" fmla="*/ 246 h 266"/>
                <a:gd name="T12" fmla="*/ 263 w 278"/>
                <a:gd name="T13" fmla="*/ 163 h 266"/>
                <a:gd name="T14" fmla="*/ 165 w 278"/>
                <a:gd name="T15" fmla="*/ 7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266">
                  <a:moveTo>
                    <a:pt x="165" y="7"/>
                  </a:moveTo>
                  <a:cubicBezTo>
                    <a:pt x="131" y="0"/>
                    <a:pt x="96" y="6"/>
                    <a:pt x="66" y="26"/>
                  </a:cubicBezTo>
                  <a:cubicBezTo>
                    <a:pt x="36" y="47"/>
                    <a:pt x="16" y="79"/>
                    <a:pt x="10" y="114"/>
                  </a:cubicBezTo>
                  <a:cubicBezTo>
                    <a:pt x="0" y="182"/>
                    <a:pt x="43" y="247"/>
                    <a:pt x="110" y="263"/>
                  </a:cubicBezTo>
                  <a:cubicBezTo>
                    <a:pt x="119" y="265"/>
                    <a:pt x="128" y="266"/>
                    <a:pt x="138" y="266"/>
                  </a:cubicBezTo>
                  <a:cubicBezTo>
                    <a:pt x="161" y="266"/>
                    <a:pt x="185" y="259"/>
                    <a:pt x="206" y="246"/>
                  </a:cubicBezTo>
                  <a:cubicBezTo>
                    <a:pt x="235" y="227"/>
                    <a:pt x="255" y="198"/>
                    <a:pt x="263" y="163"/>
                  </a:cubicBezTo>
                  <a:cubicBezTo>
                    <a:pt x="278" y="93"/>
                    <a:pt x="234" y="23"/>
                    <a:pt x="16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4" name="任意多边形: 形状 433">
              <a:extLst>
                <a:ext uri="{FF2B5EF4-FFF2-40B4-BE49-F238E27FC236}">
                  <a16:creationId xmlns:a16="http://schemas.microsoft.com/office/drawing/2014/main" id="{43F29DF5-2342-DB2C-A005-486A36550239}"/>
                </a:ext>
              </a:extLst>
            </p:cNvPr>
            <p:cNvSpPr>
              <a:spLocks/>
            </p:cNvSpPr>
            <p:nvPr/>
          </p:nvSpPr>
          <p:spPr bwMode="auto">
            <a:xfrm>
              <a:off x="1421" y="2928"/>
              <a:ext cx="94" cy="94"/>
            </a:xfrm>
            <a:custGeom>
              <a:avLst/>
              <a:gdLst>
                <a:gd name="T0" fmla="*/ 134 w 255"/>
                <a:gd name="T1" fmla="*/ 2 h 256"/>
                <a:gd name="T2" fmla="*/ 42 w 255"/>
                <a:gd name="T3" fmla="*/ 35 h 256"/>
                <a:gd name="T4" fmla="*/ 0 w 255"/>
                <a:gd name="T5" fmla="*/ 128 h 256"/>
                <a:gd name="T6" fmla="*/ 117 w 255"/>
                <a:gd name="T7" fmla="*/ 256 h 256"/>
                <a:gd name="T8" fmla="*/ 126 w 255"/>
                <a:gd name="T9" fmla="*/ 256 h 256"/>
                <a:gd name="T10" fmla="*/ 207 w 255"/>
                <a:gd name="T11" fmla="*/ 226 h 256"/>
                <a:gd name="T12" fmla="*/ 251 w 255"/>
                <a:gd name="T13" fmla="*/ 138 h 256"/>
                <a:gd name="T14" fmla="*/ 134 w 255"/>
                <a:gd name="T15" fmla="*/ 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256">
                  <a:moveTo>
                    <a:pt x="134" y="2"/>
                  </a:moveTo>
                  <a:cubicBezTo>
                    <a:pt x="100" y="0"/>
                    <a:pt x="67" y="11"/>
                    <a:pt x="42" y="35"/>
                  </a:cubicBezTo>
                  <a:cubicBezTo>
                    <a:pt x="16" y="59"/>
                    <a:pt x="1" y="93"/>
                    <a:pt x="0" y="128"/>
                  </a:cubicBezTo>
                  <a:cubicBezTo>
                    <a:pt x="0" y="195"/>
                    <a:pt x="51" y="252"/>
                    <a:pt x="117" y="256"/>
                  </a:cubicBezTo>
                  <a:cubicBezTo>
                    <a:pt x="120" y="256"/>
                    <a:pt x="123" y="256"/>
                    <a:pt x="126" y="256"/>
                  </a:cubicBezTo>
                  <a:cubicBezTo>
                    <a:pt x="156" y="256"/>
                    <a:pt x="184" y="246"/>
                    <a:pt x="207" y="226"/>
                  </a:cubicBezTo>
                  <a:cubicBezTo>
                    <a:pt x="233" y="203"/>
                    <a:pt x="248" y="172"/>
                    <a:pt x="251" y="138"/>
                  </a:cubicBezTo>
                  <a:cubicBezTo>
                    <a:pt x="255" y="67"/>
                    <a:pt x="203" y="6"/>
                    <a:pt x="13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5" name="任意多边形: 形状 434">
              <a:extLst>
                <a:ext uri="{FF2B5EF4-FFF2-40B4-BE49-F238E27FC236}">
                  <a16:creationId xmlns:a16="http://schemas.microsoft.com/office/drawing/2014/main" id="{0EE6BED4-FD39-195D-064A-AFDBEC5A8925}"/>
                </a:ext>
              </a:extLst>
            </p:cNvPr>
            <p:cNvSpPr>
              <a:spLocks/>
            </p:cNvSpPr>
            <p:nvPr/>
          </p:nvSpPr>
          <p:spPr bwMode="auto">
            <a:xfrm>
              <a:off x="1594" y="2941"/>
              <a:ext cx="92" cy="91"/>
            </a:xfrm>
            <a:custGeom>
              <a:avLst/>
              <a:gdLst>
                <a:gd name="T0" fmla="*/ 115 w 253"/>
                <a:gd name="T1" fmla="*/ 3 h 251"/>
                <a:gd name="T2" fmla="*/ 31 w 253"/>
                <a:gd name="T3" fmla="*/ 49 h 251"/>
                <a:gd name="T4" fmla="*/ 5 w 253"/>
                <a:gd name="T5" fmla="*/ 144 h 251"/>
                <a:gd name="T6" fmla="*/ 126 w 253"/>
                <a:gd name="T7" fmla="*/ 251 h 251"/>
                <a:gd name="T8" fmla="*/ 136 w 253"/>
                <a:gd name="T9" fmla="*/ 250 h 251"/>
                <a:gd name="T10" fmla="*/ 247 w 253"/>
                <a:gd name="T11" fmla="*/ 116 h 251"/>
                <a:gd name="T12" fmla="*/ 203 w 253"/>
                <a:gd name="T13" fmla="*/ 31 h 251"/>
                <a:gd name="T14" fmla="*/ 115 w 253"/>
                <a:gd name="T15" fmla="*/ 3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1">
                  <a:moveTo>
                    <a:pt x="115" y="3"/>
                  </a:moveTo>
                  <a:cubicBezTo>
                    <a:pt x="82" y="6"/>
                    <a:pt x="52" y="22"/>
                    <a:pt x="31" y="49"/>
                  </a:cubicBezTo>
                  <a:cubicBezTo>
                    <a:pt x="10" y="76"/>
                    <a:pt x="0" y="111"/>
                    <a:pt x="5" y="144"/>
                  </a:cubicBezTo>
                  <a:cubicBezTo>
                    <a:pt x="13" y="205"/>
                    <a:pt x="66" y="251"/>
                    <a:pt x="126" y="251"/>
                  </a:cubicBezTo>
                  <a:cubicBezTo>
                    <a:pt x="129" y="251"/>
                    <a:pt x="133" y="251"/>
                    <a:pt x="136" y="250"/>
                  </a:cubicBezTo>
                  <a:cubicBezTo>
                    <a:pt x="203" y="245"/>
                    <a:pt x="253" y="184"/>
                    <a:pt x="247" y="116"/>
                  </a:cubicBezTo>
                  <a:cubicBezTo>
                    <a:pt x="244" y="83"/>
                    <a:pt x="229" y="53"/>
                    <a:pt x="203" y="31"/>
                  </a:cubicBezTo>
                  <a:cubicBezTo>
                    <a:pt x="178" y="10"/>
                    <a:pt x="147" y="0"/>
                    <a:pt x="1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6" name="任意多边形: 形状 435">
              <a:extLst>
                <a:ext uri="{FF2B5EF4-FFF2-40B4-BE49-F238E27FC236}">
                  <a16:creationId xmlns:a16="http://schemas.microsoft.com/office/drawing/2014/main" id="{5C74DADA-BA69-F5E0-FD21-F221E6E779EB}"/>
                </a:ext>
              </a:extLst>
            </p:cNvPr>
            <p:cNvSpPr>
              <a:spLocks/>
            </p:cNvSpPr>
            <p:nvPr/>
          </p:nvSpPr>
          <p:spPr bwMode="auto">
            <a:xfrm>
              <a:off x="1767" y="2927"/>
              <a:ext cx="93" cy="90"/>
            </a:xfrm>
            <a:custGeom>
              <a:avLst/>
              <a:gdLst>
                <a:gd name="T0" fmla="*/ 124 w 254"/>
                <a:gd name="T1" fmla="*/ 246 h 246"/>
                <a:gd name="T2" fmla="*/ 151 w 254"/>
                <a:gd name="T3" fmla="*/ 242 h 246"/>
                <a:gd name="T4" fmla="*/ 239 w 254"/>
                <a:gd name="T5" fmla="*/ 97 h 246"/>
                <a:gd name="T6" fmla="*/ 185 w 254"/>
                <a:gd name="T7" fmla="*/ 22 h 246"/>
                <a:gd name="T8" fmla="*/ 96 w 254"/>
                <a:gd name="T9" fmla="*/ 7 h 246"/>
                <a:gd name="T10" fmla="*/ 21 w 254"/>
                <a:gd name="T11" fmla="*/ 64 h 246"/>
                <a:gd name="T12" fmla="*/ 10 w 254"/>
                <a:gd name="T13" fmla="*/ 160 h 246"/>
                <a:gd name="T14" fmla="*/ 124 w 254"/>
                <a:gd name="T15" fmla="*/ 246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46">
                  <a:moveTo>
                    <a:pt x="124" y="246"/>
                  </a:moveTo>
                  <a:cubicBezTo>
                    <a:pt x="133" y="246"/>
                    <a:pt x="142" y="245"/>
                    <a:pt x="151" y="242"/>
                  </a:cubicBezTo>
                  <a:cubicBezTo>
                    <a:pt x="214" y="227"/>
                    <a:pt x="254" y="162"/>
                    <a:pt x="239" y="97"/>
                  </a:cubicBezTo>
                  <a:cubicBezTo>
                    <a:pt x="232" y="66"/>
                    <a:pt x="212" y="39"/>
                    <a:pt x="185" y="22"/>
                  </a:cubicBezTo>
                  <a:cubicBezTo>
                    <a:pt x="157" y="5"/>
                    <a:pt x="126" y="0"/>
                    <a:pt x="96" y="7"/>
                  </a:cubicBezTo>
                  <a:cubicBezTo>
                    <a:pt x="64" y="15"/>
                    <a:pt x="38" y="35"/>
                    <a:pt x="21" y="64"/>
                  </a:cubicBezTo>
                  <a:cubicBezTo>
                    <a:pt x="4" y="93"/>
                    <a:pt x="0" y="128"/>
                    <a:pt x="10" y="160"/>
                  </a:cubicBezTo>
                  <a:cubicBezTo>
                    <a:pt x="25" y="211"/>
                    <a:pt x="73" y="246"/>
                    <a:pt x="124"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7" name="任意多边形: 形状 436">
              <a:extLst>
                <a:ext uri="{FF2B5EF4-FFF2-40B4-BE49-F238E27FC236}">
                  <a16:creationId xmlns:a16="http://schemas.microsoft.com/office/drawing/2014/main" id="{6EAC2FBC-78E1-12B4-AAB2-88C5C132495C}"/>
                </a:ext>
              </a:extLst>
            </p:cNvPr>
            <p:cNvSpPr>
              <a:spLocks/>
            </p:cNvSpPr>
            <p:nvPr/>
          </p:nvSpPr>
          <p:spPr bwMode="auto">
            <a:xfrm>
              <a:off x="1937" y="2888"/>
              <a:ext cx="92" cy="87"/>
            </a:xfrm>
            <a:custGeom>
              <a:avLst/>
              <a:gdLst>
                <a:gd name="T0" fmla="*/ 162 w 250"/>
                <a:gd name="T1" fmla="*/ 229 h 237"/>
                <a:gd name="T2" fmla="*/ 226 w 250"/>
                <a:gd name="T3" fmla="*/ 76 h 237"/>
                <a:gd name="T4" fmla="*/ 163 w 250"/>
                <a:gd name="T5" fmla="*/ 12 h 237"/>
                <a:gd name="T6" fmla="*/ 75 w 250"/>
                <a:gd name="T7" fmla="*/ 11 h 237"/>
                <a:gd name="T8" fmla="*/ 12 w 250"/>
                <a:gd name="T9" fmla="*/ 77 h 237"/>
                <a:gd name="T10" fmla="*/ 14 w 250"/>
                <a:gd name="T11" fmla="*/ 171 h 237"/>
                <a:gd name="T12" fmla="*/ 120 w 250"/>
                <a:gd name="T13" fmla="*/ 237 h 237"/>
                <a:gd name="T14" fmla="*/ 162 w 250"/>
                <a:gd name="T15" fmla="*/ 229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37">
                  <a:moveTo>
                    <a:pt x="162" y="229"/>
                  </a:moveTo>
                  <a:cubicBezTo>
                    <a:pt x="221" y="205"/>
                    <a:pt x="250" y="136"/>
                    <a:pt x="226" y="76"/>
                  </a:cubicBezTo>
                  <a:cubicBezTo>
                    <a:pt x="214" y="47"/>
                    <a:pt x="192" y="24"/>
                    <a:pt x="163" y="12"/>
                  </a:cubicBezTo>
                  <a:cubicBezTo>
                    <a:pt x="135" y="0"/>
                    <a:pt x="103" y="0"/>
                    <a:pt x="75" y="11"/>
                  </a:cubicBezTo>
                  <a:cubicBezTo>
                    <a:pt x="46" y="23"/>
                    <a:pt x="24" y="47"/>
                    <a:pt x="12" y="77"/>
                  </a:cubicBezTo>
                  <a:cubicBezTo>
                    <a:pt x="0" y="108"/>
                    <a:pt x="1" y="142"/>
                    <a:pt x="14" y="171"/>
                  </a:cubicBezTo>
                  <a:cubicBezTo>
                    <a:pt x="34" y="212"/>
                    <a:pt x="76" y="237"/>
                    <a:pt x="120" y="237"/>
                  </a:cubicBezTo>
                  <a:cubicBezTo>
                    <a:pt x="134" y="237"/>
                    <a:pt x="149" y="235"/>
                    <a:pt x="162"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8" name="任意多边形: 形状 437">
              <a:extLst>
                <a:ext uri="{FF2B5EF4-FFF2-40B4-BE49-F238E27FC236}">
                  <a16:creationId xmlns:a16="http://schemas.microsoft.com/office/drawing/2014/main" id="{D445A3C9-A1C1-30D6-0B92-255441715462}"/>
                </a:ext>
              </a:extLst>
            </p:cNvPr>
            <p:cNvSpPr>
              <a:spLocks/>
            </p:cNvSpPr>
            <p:nvPr/>
          </p:nvSpPr>
          <p:spPr bwMode="auto">
            <a:xfrm>
              <a:off x="2101" y="2822"/>
              <a:ext cx="89" cy="85"/>
            </a:xfrm>
            <a:custGeom>
              <a:avLst/>
              <a:gdLst>
                <a:gd name="T0" fmla="*/ 212 w 244"/>
                <a:gd name="T1" fmla="*/ 60 h 232"/>
                <a:gd name="T2" fmla="*/ 143 w 244"/>
                <a:gd name="T3" fmla="*/ 7 h 232"/>
                <a:gd name="T4" fmla="*/ 58 w 244"/>
                <a:gd name="T5" fmla="*/ 20 h 232"/>
                <a:gd name="T6" fmla="*/ 7 w 244"/>
                <a:gd name="T7" fmla="*/ 93 h 232"/>
                <a:gd name="T8" fmla="*/ 23 w 244"/>
                <a:gd name="T9" fmla="*/ 182 h 232"/>
                <a:gd name="T10" fmla="*/ 116 w 244"/>
                <a:gd name="T11" fmla="*/ 232 h 232"/>
                <a:gd name="T12" fmla="*/ 173 w 244"/>
                <a:gd name="T13" fmla="*/ 216 h 232"/>
                <a:gd name="T14" fmla="*/ 212 w 244"/>
                <a:gd name="T15" fmla="*/ 60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232">
                  <a:moveTo>
                    <a:pt x="212" y="60"/>
                  </a:moveTo>
                  <a:cubicBezTo>
                    <a:pt x="197" y="33"/>
                    <a:pt x="172" y="15"/>
                    <a:pt x="143" y="7"/>
                  </a:cubicBezTo>
                  <a:cubicBezTo>
                    <a:pt x="113" y="0"/>
                    <a:pt x="83" y="4"/>
                    <a:pt x="58" y="20"/>
                  </a:cubicBezTo>
                  <a:cubicBezTo>
                    <a:pt x="32" y="36"/>
                    <a:pt x="14" y="62"/>
                    <a:pt x="7" y="93"/>
                  </a:cubicBezTo>
                  <a:cubicBezTo>
                    <a:pt x="0" y="124"/>
                    <a:pt x="6" y="156"/>
                    <a:pt x="23" y="182"/>
                  </a:cubicBezTo>
                  <a:cubicBezTo>
                    <a:pt x="44" y="214"/>
                    <a:pt x="80" y="232"/>
                    <a:pt x="116" y="232"/>
                  </a:cubicBezTo>
                  <a:cubicBezTo>
                    <a:pt x="136" y="232"/>
                    <a:pt x="156" y="227"/>
                    <a:pt x="173" y="216"/>
                  </a:cubicBezTo>
                  <a:cubicBezTo>
                    <a:pt x="226" y="184"/>
                    <a:pt x="244" y="113"/>
                    <a:pt x="21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39" name="任意多边形: 形状 438">
              <a:extLst>
                <a:ext uri="{FF2B5EF4-FFF2-40B4-BE49-F238E27FC236}">
                  <a16:creationId xmlns:a16="http://schemas.microsoft.com/office/drawing/2014/main" id="{F8D8EE7D-4080-DB9C-2234-3A81C488EF8F}"/>
                </a:ext>
              </a:extLst>
            </p:cNvPr>
            <p:cNvSpPr>
              <a:spLocks/>
            </p:cNvSpPr>
            <p:nvPr/>
          </p:nvSpPr>
          <p:spPr bwMode="auto">
            <a:xfrm>
              <a:off x="2255" y="2732"/>
              <a:ext cx="85" cy="82"/>
            </a:xfrm>
            <a:custGeom>
              <a:avLst/>
              <a:gdLst>
                <a:gd name="T0" fmla="*/ 194 w 233"/>
                <a:gd name="T1" fmla="*/ 42 h 224"/>
                <a:gd name="T2" fmla="*/ 120 w 233"/>
                <a:gd name="T3" fmla="*/ 3 h 224"/>
                <a:gd name="T4" fmla="*/ 41 w 233"/>
                <a:gd name="T5" fmla="*/ 28 h 224"/>
                <a:gd name="T6" fmla="*/ 2 w 233"/>
                <a:gd name="T7" fmla="*/ 106 h 224"/>
                <a:gd name="T8" fmla="*/ 31 w 233"/>
                <a:gd name="T9" fmla="*/ 189 h 224"/>
                <a:gd name="T10" fmla="*/ 110 w 233"/>
                <a:gd name="T11" fmla="*/ 224 h 224"/>
                <a:gd name="T12" fmla="*/ 181 w 233"/>
                <a:gd name="T13" fmla="*/ 198 h 224"/>
                <a:gd name="T14" fmla="*/ 194 w 233"/>
                <a:gd name="T15" fmla="*/ 42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224">
                  <a:moveTo>
                    <a:pt x="194" y="42"/>
                  </a:moveTo>
                  <a:cubicBezTo>
                    <a:pt x="176" y="20"/>
                    <a:pt x="149" y="6"/>
                    <a:pt x="120" y="3"/>
                  </a:cubicBezTo>
                  <a:cubicBezTo>
                    <a:pt x="90" y="0"/>
                    <a:pt x="63" y="9"/>
                    <a:pt x="41" y="28"/>
                  </a:cubicBezTo>
                  <a:cubicBezTo>
                    <a:pt x="18" y="47"/>
                    <a:pt x="4" y="76"/>
                    <a:pt x="2" y="106"/>
                  </a:cubicBezTo>
                  <a:cubicBezTo>
                    <a:pt x="0" y="137"/>
                    <a:pt x="11" y="167"/>
                    <a:pt x="31" y="189"/>
                  </a:cubicBezTo>
                  <a:cubicBezTo>
                    <a:pt x="52" y="212"/>
                    <a:pt x="81" y="224"/>
                    <a:pt x="110" y="224"/>
                  </a:cubicBezTo>
                  <a:cubicBezTo>
                    <a:pt x="135" y="224"/>
                    <a:pt x="160" y="215"/>
                    <a:pt x="181" y="198"/>
                  </a:cubicBezTo>
                  <a:cubicBezTo>
                    <a:pt x="226" y="159"/>
                    <a:pt x="233" y="89"/>
                    <a:pt x="19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0" name="任意多边形: 形状 439">
              <a:extLst>
                <a:ext uri="{FF2B5EF4-FFF2-40B4-BE49-F238E27FC236}">
                  <a16:creationId xmlns:a16="http://schemas.microsoft.com/office/drawing/2014/main" id="{814F2EE1-75C7-E8C7-1FF1-7D11DB46017A}"/>
                </a:ext>
              </a:extLst>
            </p:cNvPr>
            <p:cNvSpPr>
              <a:spLocks/>
            </p:cNvSpPr>
            <p:nvPr/>
          </p:nvSpPr>
          <p:spPr bwMode="auto">
            <a:xfrm>
              <a:off x="2396" y="2616"/>
              <a:ext cx="83" cy="79"/>
            </a:xfrm>
            <a:custGeom>
              <a:avLst/>
              <a:gdLst>
                <a:gd name="T0" fmla="*/ 101 w 226"/>
                <a:gd name="T1" fmla="*/ 2 h 216"/>
                <a:gd name="T2" fmla="*/ 28 w 226"/>
                <a:gd name="T3" fmla="*/ 39 h 216"/>
                <a:gd name="T4" fmla="*/ 3 w 226"/>
                <a:gd name="T5" fmla="*/ 120 h 216"/>
                <a:gd name="T6" fmla="*/ 43 w 226"/>
                <a:gd name="T7" fmla="*/ 194 h 216"/>
                <a:gd name="T8" fmla="*/ 107 w 226"/>
                <a:gd name="T9" fmla="*/ 216 h 216"/>
                <a:gd name="T10" fmla="*/ 188 w 226"/>
                <a:gd name="T11" fmla="*/ 180 h 216"/>
                <a:gd name="T12" fmla="*/ 177 w 226"/>
                <a:gd name="T13" fmla="*/ 28 h 216"/>
                <a:gd name="T14" fmla="*/ 101 w 226"/>
                <a:gd name="T15" fmla="*/ 2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216">
                  <a:moveTo>
                    <a:pt x="101" y="2"/>
                  </a:moveTo>
                  <a:cubicBezTo>
                    <a:pt x="72" y="4"/>
                    <a:pt x="46" y="17"/>
                    <a:pt x="28" y="39"/>
                  </a:cubicBezTo>
                  <a:cubicBezTo>
                    <a:pt x="9" y="61"/>
                    <a:pt x="0" y="90"/>
                    <a:pt x="3" y="120"/>
                  </a:cubicBezTo>
                  <a:cubicBezTo>
                    <a:pt x="6" y="149"/>
                    <a:pt x="20" y="176"/>
                    <a:pt x="43" y="194"/>
                  </a:cubicBezTo>
                  <a:cubicBezTo>
                    <a:pt x="62" y="209"/>
                    <a:pt x="84" y="216"/>
                    <a:pt x="107" y="216"/>
                  </a:cubicBezTo>
                  <a:cubicBezTo>
                    <a:pt x="137" y="216"/>
                    <a:pt x="167" y="204"/>
                    <a:pt x="188" y="180"/>
                  </a:cubicBezTo>
                  <a:cubicBezTo>
                    <a:pt x="226" y="135"/>
                    <a:pt x="221" y="67"/>
                    <a:pt x="177" y="28"/>
                  </a:cubicBezTo>
                  <a:cubicBezTo>
                    <a:pt x="156" y="9"/>
                    <a:pt x="129" y="0"/>
                    <a:pt x="10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1" name="任意多边形: 形状 440">
              <a:extLst>
                <a:ext uri="{FF2B5EF4-FFF2-40B4-BE49-F238E27FC236}">
                  <a16:creationId xmlns:a16="http://schemas.microsoft.com/office/drawing/2014/main" id="{96197C57-D0A4-EB68-7BC8-E581B35D4E14}"/>
                </a:ext>
              </a:extLst>
            </p:cNvPr>
            <p:cNvSpPr>
              <a:spLocks/>
            </p:cNvSpPr>
            <p:nvPr/>
          </p:nvSpPr>
          <p:spPr bwMode="auto">
            <a:xfrm>
              <a:off x="2519" y="2476"/>
              <a:ext cx="82" cy="77"/>
            </a:xfrm>
            <a:custGeom>
              <a:avLst/>
              <a:gdLst>
                <a:gd name="T0" fmla="*/ 160 w 223"/>
                <a:gd name="T1" fmla="*/ 19 h 211"/>
                <a:gd name="T2" fmla="*/ 83 w 223"/>
                <a:gd name="T3" fmla="*/ 6 h 211"/>
                <a:gd name="T4" fmla="*/ 19 w 223"/>
                <a:gd name="T5" fmla="*/ 52 h 211"/>
                <a:gd name="T6" fmla="*/ 7 w 223"/>
                <a:gd name="T7" fmla="*/ 134 h 211"/>
                <a:gd name="T8" fmla="*/ 57 w 223"/>
                <a:gd name="T9" fmla="*/ 199 h 211"/>
                <a:gd name="T10" fmla="*/ 105 w 223"/>
                <a:gd name="T11" fmla="*/ 211 h 211"/>
                <a:gd name="T12" fmla="*/ 193 w 223"/>
                <a:gd name="T13" fmla="*/ 162 h 211"/>
                <a:gd name="T14" fmla="*/ 160 w 223"/>
                <a:gd name="T15" fmla="*/ 1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11">
                  <a:moveTo>
                    <a:pt x="160" y="19"/>
                  </a:moveTo>
                  <a:cubicBezTo>
                    <a:pt x="137" y="4"/>
                    <a:pt x="110" y="0"/>
                    <a:pt x="83" y="6"/>
                  </a:cubicBezTo>
                  <a:cubicBezTo>
                    <a:pt x="56" y="12"/>
                    <a:pt x="33" y="28"/>
                    <a:pt x="19" y="52"/>
                  </a:cubicBezTo>
                  <a:cubicBezTo>
                    <a:pt x="4" y="76"/>
                    <a:pt x="0" y="106"/>
                    <a:pt x="7" y="134"/>
                  </a:cubicBezTo>
                  <a:cubicBezTo>
                    <a:pt x="15" y="162"/>
                    <a:pt x="33" y="185"/>
                    <a:pt x="57" y="199"/>
                  </a:cubicBezTo>
                  <a:cubicBezTo>
                    <a:pt x="72" y="207"/>
                    <a:pt x="88" y="211"/>
                    <a:pt x="105" y="211"/>
                  </a:cubicBezTo>
                  <a:cubicBezTo>
                    <a:pt x="140" y="211"/>
                    <a:pt x="174" y="193"/>
                    <a:pt x="193" y="162"/>
                  </a:cubicBezTo>
                  <a:cubicBezTo>
                    <a:pt x="223" y="113"/>
                    <a:pt x="208" y="49"/>
                    <a:pt x="1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2" name="任意多边形: 形状 441">
              <a:extLst>
                <a:ext uri="{FF2B5EF4-FFF2-40B4-BE49-F238E27FC236}">
                  <a16:creationId xmlns:a16="http://schemas.microsoft.com/office/drawing/2014/main" id="{9D86EE8D-AF61-832F-B13C-9FECD45D1EB7}"/>
                </a:ext>
              </a:extLst>
            </p:cNvPr>
            <p:cNvSpPr>
              <a:spLocks/>
            </p:cNvSpPr>
            <p:nvPr/>
          </p:nvSpPr>
          <p:spPr bwMode="auto">
            <a:xfrm>
              <a:off x="2618" y="2323"/>
              <a:ext cx="78" cy="74"/>
            </a:xfrm>
            <a:custGeom>
              <a:avLst/>
              <a:gdLst>
                <a:gd name="T0" fmla="*/ 10 w 214"/>
                <a:gd name="T1" fmla="*/ 64 h 204"/>
                <a:gd name="T2" fmla="*/ 12 w 214"/>
                <a:gd name="T3" fmla="*/ 145 h 204"/>
                <a:gd name="T4" fmla="*/ 68 w 214"/>
                <a:gd name="T5" fmla="*/ 199 h 204"/>
                <a:gd name="T6" fmla="*/ 101 w 214"/>
                <a:gd name="T7" fmla="*/ 204 h 204"/>
                <a:gd name="T8" fmla="*/ 193 w 214"/>
                <a:gd name="T9" fmla="*/ 142 h 204"/>
                <a:gd name="T10" fmla="*/ 140 w 214"/>
                <a:gd name="T11" fmla="*/ 10 h 204"/>
                <a:gd name="T12" fmla="*/ 65 w 214"/>
                <a:gd name="T13" fmla="*/ 10 h 204"/>
                <a:gd name="T14" fmla="*/ 10 w 214"/>
                <a:gd name="T15" fmla="*/ 6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04">
                  <a:moveTo>
                    <a:pt x="10" y="64"/>
                  </a:moveTo>
                  <a:cubicBezTo>
                    <a:pt x="0" y="90"/>
                    <a:pt x="0" y="119"/>
                    <a:pt x="12" y="145"/>
                  </a:cubicBezTo>
                  <a:cubicBezTo>
                    <a:pt x="23" y="170"/>
                    <a:pt x="43" y="189"/>
                    <a:pt x="68" y="199"/>
                  </a:cubicBezTo>
                  <a:cubicBezTo>
                    <a:pt x="79" y="202"/>
                    <a:pt x="90" y="204"/>
                    <a:pt x="101" y="204"/>
                  </a:cubicBezTo>
                  <a:cubicBezTo>
                    <a:pt x="140" y="204"/>
                    <a:pt x="178" y="180"/>
                    <a:pt x="193" y="142"/>
                  </a:cubicBezTo>
                  <a:cubicBezTo>
                    <a:pt x="214" y="91"/>
                    <a:pt x="191" y="32"/>
                    <a:pt x="140" y="10"/>
                  </a:cubicBezTo>
                  <a:cubicBezTo>
                    <a:pt x="116" y="0"/>
                    <a:pt x="89" y="0"/>
                    <a:pt x="65" y="10"/>
                  </a:cubicBezTo>
                  <a:cubicBezTo>
                    <a:pt x="40" y="20"/>
                    <a:pt x="20" y="39"/>
                    <a:pt x="1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3" name="任意多边形: 形状 442">
              <a:extLst>
                <a:ext uri="{FF2B5EF4-FFF2-40B4-BE49-F238E27FC236}">
                  <a16:creationId xmlns:a16="http://schemas.microsoft.com/office/drawing/2014/main" id="{86D6B31E-BB36-067A-7EE5-76CAB7A490E0}"/>
                </a:ext>
              </a:extLst>
            </p:cNvPr>
            <p:cNvSpPr>
              <a:spLocks/>
            </p:cNvSpPr>
            <p:nvPr/>
          </p:nvSpPr>
          <p:spPr bwMode="auto">
            <a:xfrm>
              <a:off x="2690" y="2159"/>
              <a:ext cx="75" cy="72"/>
            </a:xfrm>
            <a:custGeom>
              <a:avLst/>
              <a:gdLst>
                <a:gd name="T0" fmla="*/ 193 w 205"/>
                <a:gd name="T1" fmla="*/ 124 h 199"/>
                <a:gd name="T2" fmla="*/ 123 w 205"/>
                <a:gd name="T3" fmla="*/ 6 h 199"/>
                <a:gd name="T4" fmla="*/ 51 w 205"/>
                <a:gd name="T5" fmla="*/ 17 h 199"/>
                <a:gd name="T6" fmla="*/ 6 w 205"/>
                <a:gd name="T7" fmla="*/ 78 h 199"/>
                <a:gd name="T8" fmla="*/ 20 w 205"/>
                <a:gd name="T9" fmla="*/ 154 h 199"/>
                <a:gd name="T10" fmla="*/ 82 w 205"/>
                <a:gd name="T11" fmla="*/ 197 h 199"/>
                <a:gd name="T12" fmla="*/ 100 w 205"/>
                <a:gd name="T13" fmla="*/ 199 h 199"/>
                <a:gd name="T14" fmla="*/ 193 w 205"/>
                <a:gd name="T15" fmla="*/ 124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199">
                  <a:moveTo>
                    <a:pt x="193" y="124"/>
                  </a:moveTo>
                  <a:cubicBezTo>
                    <a:pt x="205" y="72"/>
                    <a:pt x="174" y="19"/>
                    <a:pt x="123" y="6"/>
                  </a:cubicBezTo>
                  <a:cubicBezTo>
                    <a:pt x="98" y="0"/>
                    <a:pt x="73" y="4"/>
                    <a:pt x="51" y="17"/>
                  </a:cubicBezTo>
                  <a:cubicBezTo>
                    <a:pt x="28" y="31"/>
                    <a:pt x="12" y="53"/>
                    <a:pt x="6" y="78"/>
                  </a:cubicBezTo>
                  <a:cubicBezTo>
                    <a:pt x="0" y="104"/>
                    <a:pt x="5" y="131"/>
                    <a:pt x="20" y="154"/>
                  </a:cubicBezTo>
                  <a:cubicBezTo>
                    <a:pt x="34" y="176"/>
                    <a:pt x="57" y="192"/>
                    <a:pt x="82" y="197"/>
                  </a:cubicBezTo>
                  <a:cubicBezTo>
                    <a:pt x="88" y="198"/>
                    <a:pt x="94" y="199"/>
                    <a:pt x="100" y="199"/>
                  </a:cubicBezTo>
                  <a:cubicBezTo>
                    <a:pt x="143" y="199"/>
                    <a:pt x="182" y="168"/>
                    <a:pt x="193"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4" name="任意多边形: 形状 443">
              <a:extLst>
                <a:ext uri="{FF2B5EF4-FFF2-40B4-BE49-F238E27FC236}">
                  <a16:creationId xmlns:a16="http://schemas.microsoft.com/office/drawing/2014/main" id="{E28111DB-1DB6-22A1-1854-029A0CC9287F}"/>
                </a:ext>
              </a:extLst>
            </p:cNvPr>
            <p:cNvSpPr>
              <a:spLocks/>
            </p:cNvSpPr>
            <p:nvPr/>
          </p:nvSpPr>
          <p:spPr bwMode="auto">
            <a:xfrm>
              <a:off x="2738" y="1989"/>
              <a:ext cx="69" cy="69"/>
            </a:xfrm>
            <a:custGeom>
              <a:avLst/>
              <a:gdLst>
                <a:gd name="T0" fmla="*/ 2 w 191"/>
                <a:gd name="T1" fmla="*/ 88 h 191"/>
                <a:gd name="T2" fmla="*/ 25 w 191"/>
                <a:gd name="T3" fmla="*/ 159 h 191"/>
                <a:gd name="T4" fmla="*/ 91 w 191"/>
                <a:gd name="T5" fmla="*/ 191 h 191"/>
                <a:gd name="T6" fmla="*/ 186 w 191"/>
                <a:gd name="T7" fmla="*/ 104 h 191"/>
                <a:gd name="T8" fmla="*/ 102 w 191"/>
                <a:gd name="T9" fmla="*/ 2 h 191"/>
                <a:gd name="T10" fmla="*/ 35 w 191"/>
                <a:gd name="T11" fmla="*/ 24 h 191"/>
                <a:gd name="T12" fmla="*/ 2 w 191"/>
                <a:gd name="T13" fmla="*/ 88 h 191"/>
              </a:gdLst>
              <a:ahLst/>
              <a:cxnLst>
                <a:cxn ang="0">
                  <a:pos x="T0" y="T1"/>
                </a:cxn>
                <a:cxn ang="0">
                  <a:pos x="T2" y="T3"/>
                </a:cxn>
                <a:cxn ang="0">
                  <a:pos x="T4" y="T5"/>
                </a:cxn>
                <a:cxn ang="0">
                  <a:pos x="T6" y="T7"/>
                </a:cxn>
                <a:cxn ang="0">
                  <a:pos x="T8" y="T9"/>
                </a:cxn>
                <a:cxn ang="0">
                  <a:pos x="T10" y="T11"/>
                </a:cxn>
                <a:cxn ang="0">
                  <a:pos x="T12" y="T13"/>
                </a:cxn>
              </a:cxnLst>
              <a:rect l="0" t="0" r="r" b="b"/>
              <a:pathLst>
                <a:path w="191" h="191">
                  <a:moveTo>
                    <a:pt x="2" y="88"/>
                  </a:moveTo>
                  <a:cubicBezTo>
                    <a:pt x="0" y="114"/>
                    <a:pt x="8" y="140"/>
                    <a:pt x="25" y="159"/>
                  </a:cubicBezTo>
                  <a:cubicBezTo>
                    <a:pt x="42" y="178"/>
                    <a:pt x="66" y="190"/>
                    <a:pt x="91" y="191"/>
                  </a:cubicBezTo>
                  <a:cubicBezTo>
                    <a:pt x="141" y="191"/>
                    <a:pt x="182" y="153"/>
                    <a:pt x="186" y="104"/>
                  </a:cubicBezTo>
                  <a:cubicBezTo>
                    <a:pt x="191" y="52"/>
                    <a:pt x="153" y="7"/>
                    <a:pt x="102" y="2"/>
                  </a:cubicBezTo>
                  <a:cubicBezTo>
                    <a:pt x="77" y="0"/>
                    <a:pt x="54" y="8"/>
                    <a:pt x="35" y="24"/>
                  </a:cubicBezTo>
                  <a:cubicBezTo>
                    <a:pt x="16" y="40"/>
                    <a:pt x="4" y="63"/>
                    <a:pt x="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5" name="任意多边形: 形状 444">
              <a:extLst>
                <a:ext uri="{FF2B5EF4-FFF2-40B4-BE49-F238E27FC236}">
                  <a16:creationId xmlns:a16="http://schemas.microsoft.com/office/drawing/2014/main" id="{63896EB1-E32B-B492-2315-DE0568F2187E}"/>
                </a:ext>
              </a:extLst>
            </p:cNvPr>
            <p:cNvSpPr>
              <a:spLocks/>
            </p:cNvSpPr>
            <p:nvPr/>
          </p:nvSpPr>
          <p:spPr bwMode="auto">
            <a:xfrm>
              <a:off x="2758" y="1815"/>
              <a:ext cx="68" cy="66"/>
            </a:xfrm>
            <a:custGeom>
              <a:avLst/>
              <a:gdLst>
                <a:gd name="T0" fmla="*/ 182 w 185"/>
                <a:gd name="T1" fmla="*/ 86 h 183"/>
                <a:gd name="T2" fmla="*/ 151 w 185"/>
                <a:gd name="T3" fmla="*/ 23 h 183"/>
                <a:gd name="T4" fmla="*/ 86 w 185"/>
                <a:gd name="T5" fmla="*/ 1 h 183"/>
                <a:gd name="T6" fmla="*/ 3 w 185"/>
                <a:gd name="T7" fmla="*/ 98 h 183"/>
                <a:gd name="T8" fmla="*/ 36 w 185"/>
                <a:gd name="T9" fmla="*/ 163 h 183"/>
                <a:gd name="T10" fmla="*/ 93 w 185"/>
                <a:gd name="T11" fmla="*/ 183 h 183"/>
                <a:gd name="T12" fmla="*/ 103 w 185"/>
                <a:gd name="T13" fmla="*/ 183 h 183"/>
                <a:gd name="T14" fmla="*/ 182 w 185"/>
                <a:gd name="T15" fmla="*/ 86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183">
                  <a:moveTo>
                    <a:pt x="182" y="86"/>
                  </a:moveTo>
                  <a:cubicBezTo>
                    <a:pt x="180" y="62"/>
                    <a:pt x="169" y="39"/>
                    <a:pt x="151" y="23"/>
                  </a:cubicBezTo>
                  <a:cubicBezTo>
                    <a:pt x="133" y="7"/>
                    <a:pt x="110" y="0"/>
                    <a:pt x="86" y="1"/>
                  </a:cubicBezTo>
                  <a:cubicBezTo>
                    <a:pt x="37" y="5"/>
                    <a:pt x="0" y="48"/>
                    <a:pt x="3" y="98"/>
                  </a:cubicBezTo>
                  <a:cubicBezTo>
                    <a:pt x="5" y="123"/>
                    <a:pt x="17" y="147"/>
                    <a:pt x="36" y="163"/>
                  </a:cubicBezTo>
                  <a:cubicBezTo>
                    <a:pt x="52" y="176"/>
                    <a:pt x="73" y="183"/>
                    <a:pt x="93" y="183"/>
                  </a:cubicBezTo>
                  <a:cubicBezTo>
                    <a:pt x="96" y="183"/>
                    <a:pt x="100" y="183"/>
                    <a:pt x="103" y="183"/>
                  </a:cubicBezTo>
                  <a:cubicBezTo>
                    <a:pt x="150" y="177"/>
                    <a:pt x="185" y="134"/>
                    <a:pt x="18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6" name="任意多边形: 形状 445">
              <a:extLst>
                <a:ext uri="{FF2B5EF4-FFF2-40B4-BE49-F238E27FC236}">
                  <a16:creationId xmlns:a16="http://schemas.microsoft.com/office/drawing/2014/main" id="{AD570F74-6291-3E1E-A2F3-773ABE44A634}"/>
                </a:ext>
              </a:extLst>
            </p:cNvPr>
            <p:cNvSpPr>
              <a:spLocks/>
            </p:cNvSpPr>
            <p:nvPr/>
          </p:nvSpPr>
          <p:spPr bwMode="auto">
            <a:xfrm>
              <a:off x="2752" y="1639"/>
              <a:ext cx="69" cy="65"/>
            </a:xfrm>
            <a:custGeom>
              <a:avLst/>
              <a:gdLst>
                <a:gd name="T0" fmla="*/ 51 w 189"/>
                <a:gd name="T1" fmla="*/ 166 h 178"/>
                <a:gd name="T2" fmla="*/ 95 w 189"/>
                <a:gd name="T3" fmla="*/ 178 h 178"/>
                <a:gd name="T4" fmla="*/ 118 w 189"/>
                <a:gd name="T5" fmla="*/ 175 h 178"/>
                <a:gd name="T6" fmla="*/ 179 w 189"/>
                <a:gd name="T7" fmla="*/ 71 h 178"/>
                <a:gd name="T8" fmla="*/ 140 w 189"/>
                <a:gd name="T9" fmla="*/ 16 h 178"/>
                <a:gd name="T10" fmla="*/ 76 w 189"/>
                <a:gd name="T11" fmla="*/ 5 h 178"/>
                <a:gd name="T12" fmla="*/ 11 w 189"/>
                <a:gd name="T13" fmla="*/ 109 h 178"/>
                <a:gd name="T14" fmla="*/ 51 w 189"/>
                <a:gd name="T15" fmla="*/ 166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78">
                  <a:moveTo>
                    <a:pt x="51" y="166"/>
                  </a:moveTo>
                  <a:cubicBezTo>
                    <a:pt x="65" y="174"/>
                    <a:pt x="80" y="178"/>
                    <a:pt x="95" y="178"/>
                  </a:cubicBezTo>
                  <a:cubicBezTo>
                    <a:pt x="103" y="178"/>
                    <a:pt x="111" y="177"/>
                    <a:pt x="118" y="175"/>
                  </a:cubicBezTo>
                  <a:cubicBezTo>
                    <a:pt x="161" y="163"/>
                    <a:pt x="189" y="116"/>
                    <a:pt x="179" y="71"/>
                  </a:cubicBezTo>
                  <a:cubicBezTo>
                    <a:pt x="174" y="48"/>
                    <a:pt x="160" y="28"/>
                    <a:pt x="140" y="16"/>
                  </a:cubicBezTo>
                  <a:cubicBezTo>
                    <a:pt x="121" y="4"/>
                    <a:pt x="98" y="0"/>
                    <a:pt x="76" y="5"/>
                  </a:cubicBezTo>
                  <a:cubicBezTo>
                    <a:pt x="29" y="15"/>
                    <a:pt x="0" y="62"/>
                    <a:pt x="11" y="109"/>
                  </a:cubicBezTo>
                  <a:cubicBezTo>
                    <a:pt x="16" y="133"/>
                    <a:pt x="30" y="153"/>
                    <a:pt x="51"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7" name="任意多边形: 形状 446">
              <a:extLst>
                <a:ext uri="{FF2B5EF4-FFF2-40B4-BE49-F238E27FC236}">
                  <a16:creationId xmlns:a16="http://schemas.microsoft.com/office/drawing/2014/main" id="{32BE6F94-33CF-AEC2-AB24-78ADFF2663AA}"/>
                </a:ext>
              </a:extLst>
            </p:cNvPr>
            <p:cNvSpPr>
              <a:spLocks/>
            </p:cNvSpPr>
            <p:nvPr/>
          </p:nvSpPr>
          <p:spPr bwMode="auto">
            <a:xfrm>
              <a:off x="2720" y="1466"/>
              <a:ext cx="69" cy="63"/>
            </a:xfrm>
            <a:custGeom>
              <a:avLst/>
              <a:gdLst>
                <a:gd name="T0" fmla="*/ 17 w 188"/>
                <a:gd name="T1" fmla="*/ 118 h 171"/>
                <a:gd name="T2" fmla="*/ 64 w 188"/>
                <a:gd name="T3" fmla="*/ 165 h 171"/>
                <a:gd name="T4" fmla="*/ 95 w 188"/>
                <a:gd name="T5" fmla="*/ 171 h 171"/>
                <a:gd name="T6" fmla="*/ 129 w 188"/>
                <a:gd name="T7" fmla="*/ 164 h 171"/>
                <a:gd name="T8" fmla="*/ 172 w 188"/>
                <a:gd name="T9" fmla="*/ 56 h 171"/>
                <a:gd name="T10" fmla="*/ 127 w 188"/>
                <a:gd name="T11" fmla="*/ 9 h 171"/>
                <a:gd name="T12" fmla="*/ 64 w 188"/>
                <a:gd name="T13" fmla="*/ 8 h 171"/>
                <a:gd name="T14" fmla="*/ 17 w 188"/>
                <a:gd name="T15" fmla="*/ 118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171">
                  <a:moveTo>
                    <a:pt x="17" y="118"/>
                  </a:moveTo>
                  <a:cubicBezTo>
                    <a:pt x="25" y="139"/>
                    <a:pt x="42" y="157"/>
                    <a:pt x="64" y="165"/>
                  </a:cubicBezTo>
                  <a:cubicBezTo>
                    <a:pt x="74" y="169"/>
                    <a:pt x="85" y="171"/>
                    <a:pt x="95" y="171"/>
                  </a:cubicBezTo>
                  <a:cubicBezTo>
                    <a:pt x="107" y="171"/>
                    <a:pt x="118" y="169"/>
                    <a:pt x="129" y="164"/>
                  </a:cubicBezTo>
                  <a:cubicBezTo>
                    <a:pt x="168" y="146"/>
                    <a:pt x="188" y="98"/>
                    <a:pt x="172" y="56"/>
                  </a:cubicBezTo>
                  <a:cubicBezTo>
                    <a:pt x="164" y="35"/>
                    <a:pt x="148" y="18"/>
                    <a:pt x="127" y="9"/>
                  </a:cubicBezTo>
                  <a:cubicBezTo>
                    <a:pt x="107" y="1"/>
                    <a:pt x="85" y="0"/>
                    <a:pt x="64" y="8"/>
                  </a:cubicBezTo>
                  <a:cubicBezTo>
                    <a:pt x="22" y="25"/>
                    <a:pt x="0" y="75"/>
                    <a:pt x="17"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8" name="任意多边形: 形状 447">
              <a:extLst>
                <a:ext uri="{FF2B5EF4-FFF2-40B4-BE49-F238E27FC236}">
                  <a16:creationId xmlns:a16="http://schemas.microsoft.com/office/drawing/2014/main" id="{3FA3923B-92AD-51B5-A438-9518D6014E7D}"/>
                </a:ext>
              </a:extLst>
            </p:cNvPr>
            <p:cNvSpPr>
              <a:spLocks/>
            </p:cNvSpPr>
            <p:nvPr/>
          </p:nvSpPr>
          <p:spPr bwMode="auto">
            <a:xfrm>
              <a:off x="2665" y="1299"/>
              <a:ext cx="66" cy="61"/>
            </a:xfrm>
            <a:custGeom>
              <a:avLst/>
              <a:gdLst>
                <a:gd name="T0" fmla="*/ 73 w 181"/>
                <a:gd name="T1" fmla="*/ 163 h 165"/>
                <a:gd name="T2" fmla="*/ 91 w 181"/>
                <a:gd name="T3" fmla="*/ 165 h 165"/>
                <a:gd name="T4" fmla="*/ 135 w 181"/>
                <a:gd name="T5" fmla="*/ 152 h 165"/>
                <a:gd name="T6" fmla="*/ 160 w 181"/>
                <a:gd name="T7" fmla="*/ 43 h 165"/>
                <a:gd name="T8" fmla="*/ 111 w 181"/>
                <a:gd name="T9" fmla="*/ 5 h 165"/>
                <a:gd name="T10" fmla="*/ 51 w 181"/>
                <a:gd name="T11" fmla="*/ 14 h 165"/>
                <a:gd name="T12" fmla="*/ 22 w 181"/>
                <a:gd name="T13" fmla="*/ 125 h 165"/>
                <a:gd name="T14" fmla="*/ 73 w 181"/>
                <a:gd name="T15" fmla="*/ 163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165">
                  <a:moveTo>
                    <a:pt x="73" y="163"/>
                  </a:moveTo>
                  <a:cubicBezTo>
                    <a:pt x="79" y="164"/>
                    <a:pt x="85" y="165"/>
                    <a:pt x="91" y="165"/>
                  </a:cubicBezTo>
                  <a:cubicBezTo>
                    <a:pt x="107" y="165"/>
                    <a:pt x="122" y="161"/>
                    <a:pt x="135" y="152"/>
                  </a:cubicBezTo>
                  <a:cubicBezTo>
                    <a:pt x="170" y="129"/>
                    <a:pt x="181" y="80"/>
                    <a:pt x="160" y="43"/>
                  </a:cubicBezTo>
                  <a:cubicBezTo>
                    <a:pt x="149" y="24"/>
                    <a:pt x="131" y="11"/>
                    <a:pt x="111" y="5"/>
                  </a:cubicBezTo>
                  <a:cubicBezTo>
                    <a:pt x="90" y="0"/>
                    <a:pt x="69" y="3"/>
                    <a:pt x="51" y="14"/>
                  </a:cubicBezTo>
                  <a:cubicBezTo>
                    <a:pt x="12" y="37"/>
                    <a:pt x="0" y="86"/>
                    <a:pt x="22" y="125"/>
                  </a:cubicBezTo>
                  <a:cubicBezTo>
                    <a:pt x="33" y="144"/>
                    <a:pt x="51" y="158"/>
                    <a:pt x="7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49" name="任意多边形: 形状 448">
              <a:extLst>
                <a:ext uri="{FF2B5EF4-FFF2-40B4-BE49-F238E27FC236}">
                  <a16:creationId xmlns:a16="http://schemas.microsoft.com/office/drawing/2014/main" id="{AEB7709E-18C4-FA16-CE87-D1D08947040D}"/>
                </a:ext>
              </a:extLst>
            </p:cNvPr>
            <p:cNvSpPr>
              <a:spLocks/>
            </p:cNvSpPr>
            <p:nvPr/>
          </p:nvSpPr>
          <p:spPr bwMode="auto">
            <a:xfrm>
              <a:off x="2585" y="1141"/>
              <a:ext cx="63" cy="58"/>
            </a:xfrm>
            <a:custGeom>
              <a:avLst/>
              <a:gdLst>
                <a:gd name="T0" fmla="*/ 37 w 171"/>
                <a:gd name="T1" fmla="*/ 20 h 157"/>
                <a:gd name="T2" fmla="*/ 27 w 171"/>
                <a:gd name="T3" fmla="*/ 129 h 157"/>
                <a:gd name="T4" fmla="*/ 81 w 171"/>
                <a:gd name="T5" fmla="*/ 157 h 157"/>
                <a:gd name="T6" fmla="*/ 86 w 171"/>
                <a:gd name="T7" fmla="*/ 157 h 157"/>
                <a:gd name="T8" fmla="*/ 138 w 171"/>
                <a:gd name="T9" fmla="*/ 137 h 157"/>
                <a:gd name="T10" fmla="*/ 145 w 171"/>
                <a:gd name="T11" fmla="*/ 30 h 157"/>
                <a:gd name="T12" fmla="*/ 93 w 171"/>
                <a:gd name="T13" fmla="*/ 2 h 157"/>
                <a:gd name="T14" fmla="*/ 37 w 171"/>
                <a:gd name="T15" fmla="*/ 2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57">
                  <a:moveTo>
                    <a:pt x="37" y="20"/>
                  </a:moveTo>
                  <a:cubicBezTo>
                    <a:pt x="5" y="47"/>
                    <a:pt x="0" y="96"/>
                    <a:pt x="27" y="129"/>
                  </a:cubicBezTo>
                  <a:cubicBezTo>
                    <a:pt x="40" y="145"/>
                    <a:pt x="60" y="156"/>
                    <a:pt x="81" y="157"/>
                  </a:cubicBezTo>
                  <a:cubicBezTo>
                    <a:pt x="83" y="157"/>
                    <a:pt x="85" y="157"/>
                    <a:pt x="86" y="157"/>
                  </a:cubicBezTo>
                  <a:cubicBezTo>
                    <a:pt x="105" y="157"/>
                    <a:pt x="124" y="150"/>
                    <a:pt x="138" y="137"/>
                  </a:cubicBezTo>
                  <a:cubicBezTo>
                    <a:pt x="167" y="110"/>
                    <a:pt x="171" y="62"/>
                    <a:pt x="145" y="30"/>
                  </a:cubicBezTo>
                  <a:cubicBezTo>
                    <a:pt x="132" y="14"/>
                    <a:pt x="114" y="4"/>
                    <a:pt x="93" y="2"/>
                  </a:cubicBezTo>
                  <a:cubicBezTo>
                    <a:pt x="73" y="0"/>
                    <a:pt x="53" y="6"/>
                    <a:pt x="3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0" name="任意多边形: 形状 449">
              <a:extLst>
                <a:ext uri="{FF2B5EF4-FFF2-40B4-BE49-F238E27FC236}">
                  <a16:creationId xmlns:a16="http://schemas.microsoft.com/office/drawing/2014/main" id="{4A4CCDCF-22FE-BA34-0299-85CBEAA3CADA}"/>
                </a:ext>
              </a:extLst>
            </p:cNvPr>
            <p:cNvSpPr>
              <a:spLocks/>
            </p:cNvSpPr>
            <p:nvPr/>
          </p:nvSpPr>
          <p:spPr bwMode="auto">
            <a:xfrm>
              <a:off x="2480" y="995"/>
              <a:ext cx="60" cy="55"/>
            </a:xfrm>
            <a:custGeom>
              <a:avLst/>
              <a:gdLst>
                <a:gd name="T0" fmla="*/ 33 w 163"/>
                <a:gd name="T1" fmla="*/ 132 h 150"/>
                <a:gd name="T2" fmla="*/ 82 w 163"/>
                <a:gd name="T3" fmla="*/ 150 h 150"/>
                <a:gd name="T4" fmla="*/ 88 w 163"/>
                <a:gd name="T5" fmla="*/ 150 h 150"/>
                <a:gd name="T6" fmla="*/ 139 w 163"/>
                <a:gd name="T7" fmla="*/ 122 h 150"/>
                <a:gd name="T8" fmla="*/ 130 w 163"/>
                <a:gd name="T9" fmla="*/ 20 h 150"/>
                <a:gd name="T10" fmla="*/ 77 w 163"/>
                <a:gd name="T11" fmla="*/ 1 h 150"/>
                <a:gd name="T12" fmla="*/ 27 w 163"/>
                <a:gd name="T13" fmla="*/ 27 h 150"/>
                <a:gd name="T14" fmla="*/ 33 w 163"/>
                <a:gd name="T15" fmla="*/ 132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150">
                  <a:moveTo>
                    <a:pt x="33" y="132"/>
                  </a:moveTo>
                  <a:cubicBezTo>
                    <a:pt x="47" y="144"/>
                    <a:pt x="64" y="150"/>
                    <a:pt x="82" y="150"/>
                  </a:cubicBezTo>
                  <a:cubicBezTo>
                    <a:pt x="84" y="150"/>
                    <a:pt x="86" y="150"/>
                    <a:pt x="88" y="150"/>
                  </a:cubicBezTo>
                  <a:cubicBezTo>
                    <a:pt x="108" y="148"/>
                    <a:pt x="127" y="138"/>
                    <a:pt x="139" y="122"/>
                  </a:cubicBezTo>
                  <a:cubicBezTo>
                    <a:pt x="163" y="91"/>
                    <a:pt x="159" y="46"/>
                    <a:pt x="130" y="20"/>
                  </a:cubicBezTo>
                  <a:cubicBezTo>
                    <a:pt x="115" y="7"/>
                    <a:pt x="96" y="0"/>
                    <a:pt x="77" y="1"/>
                  </a:cubicBezTo>
                  <a:cubicBezTo>
                    <a:pt x="57" y="3"/>
                    <a:pt x="39" y="12"/>
                    <a:pt x="27" y="27"/>
                  </a:cubicBezTo>
                  <a:cubicBezTo>
                    <a:pt x="0" y="58"/>
                    <a:pt x="3" y="10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1" name="任意多边形: 形状 450">
              <a:extLst>
                <a:ext uri="{FF2B5EF4-FFF2-40B4-BE49-F238E27FC236}">
                  <a16:creationId xmlns:a16="http://schemas.microsoft.com/office/drawing/2014/main" id="{DCF118D7-AC3C-9A89-5617-81358A1F8351}"/>
                </a:ext>
              </a:extLst>
            </p:cNvPr>
            <p:cNvSpPr>
              <a:spLocks/>
            </p:cNvSpPr>
            <p:nvPr/>
          </p:nvSpPr>
          <p:spPr bwMode="auto">
            <a:xfrm>
              <a:off x="2349" y="863"/>
              <a:ext cx="59" cy="53"/>
            </a:xfrm>
            <a:custGeom>
              <a:avLst/>
              <a:gdLst>
                <a:gd name="T0" fmla="*/ 43 w 160"/>
                <a:gd name="T1" fmla="*/ 135 h 145"/>
                <a:gd name="T2" fmla="*/ 80 w 160"/>
                <a:gd name="T3" fmla="*/ 145 h 145"/>
                <a:gd name="T4" fmla="*/ 98 w 160"/>
                <a:gd name="T5" fmla="*/ 143 h 145"/>
                <a:gd name="T6" fmla="*/ 142 w 160"/>
                <a:gd name="T7" fmla="*/ 109 h 145"/>
                <a:gd name="T8" fmla="*/ 117 w 160"/>
                <a:gd name="T9" fmla="*/ 14 h 145"/>
                <a:gd name="T10" fmla="*/ 64 w 160"/>
                <a:gd name="T11" fmla="*/ 5 h 145"/>
                <a:gd name="T12" fmla="*/ 21 w 160"/>
                <a:gd name="T13" fmla="*/ 37 h 145"/>
                <a:gd name="T14" fmla="*/ 43 w 160"/>
                <a:gd name="T15" fmla="*/ 13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45">
                  <a:moveTo>
                    <a:pt x="43" y="135"/>
                  </a:moveTo>
                  <a:cubicBezTo>
                    <a:pt x="54" y="142"/>
                    <a:pt x="67" y="145"/>
                    <a:pt x="80" y="145"/>
                  </a:cubicBezTo>
                  <a:cubicBezTo>
                    <a:pt x="86" y="145"/>
                    <a:pt x="92" y="144"/>
                    <a:pt x="98" y="143"/>
                  </a:cubicBezTo>
                  <a:cubicBezTo>
                    <a:pt x="116" y="138"/>
                    <a:pt x="132" y="126"/>
                    <a:pt x="142" y="109"/>
                  </a:cubicBezTo>
                  <a:cubicBezTo>
                    <a:pt x="160" y="76"/>
                    <a:pt x="149" y="33"/>
                    <a:pt x="117" y="14"/>
                  </a:cubicBezTo>
                  <a:cubicBezTo>
                    <a:pt x="101" y="3"/>
                    <a:pt x="83" y="0"/>
                    <a:pt x="64" y="5"/>
                  </a:cubicBezTo>
                  <a:cubicBezTo>
                    <a:pt x="46" y="9"/>
                    <a:pt x="31" y="20"/>
                    <a:pt x="21" y="37"/>
                  </a:cubicBezTo>
                  <a:cubicBezTo>
                    <a:pt x="0" y="70"/>
                    <a:pt x="11" y="114"/>
                    <a:pt x="43"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2" name="任意多边形: 形状 451">
              <a:extLst>
                <a:ext uri="{FF2B5EF4-FFF2-40B4-BE49-F238E27FC236}">
                  <a16:creationId xmlns:a16="http://schemas.microsoft.com/office/drawing/2014/main" id="{91249583-AE45-E9F9-86DC-F03A130A231C}"/>
                </a:ext>
              </a:extLst>
            </p:cNvPr>
            <p:cNvSpPr>
              <a:spLocks/>
            </p:cNvSpPr>
            <p:nvPr/>
          </p:nvSpPr>
          <p:spPr bwMode="auto">
            <a:xfrm>
              <a:off x="2203" y="757"/>
              <a:ext cx="55" cy="50"/>
            </a:xfrm>
            <a:custGeom>
              <a:avLst/>
              <a:gdLst>
                <a:gd name="T0" fmla="*/ 51 w 151"/>
                <a:gd name="T1" fmla="*/ 133 h 138"/>
                <a:gd name="T2" fmla="*/ 76 w 151"/>
                <a:gd name="T3" fmla="*/ 138 h 138"/>
                <a:gd name="T4" fmla="*/ 103 w 151"/>
                <a:gd name="T5" fmla="*/ 132 h 138"/>
                <a:gd name="T6" fmla="*/ 139 w 151"/>
                <a:gd name="T7" fmla="*/ 93 h 138"/>
                <a:gd name="T8" fmla="*/ 101 w 151"/>
                <a:gd name="T9" fmla="*/ 7 h 138"/>
                <a:gd name="T10" fmla="*/ 50 w 151"/>
                <a:gd name="T11" fmla="*/ 7 h 138"/>
                <a:gd name="T12" fmla="*/ 14 w 151"/>
                <a:gd name="T13" fmla="*/ 44 h 138"/>
                <a:gd name="T14" fmla="*/ 51 w 151"/>
                <a:gd name="T15" fmla="*/ 133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38">
                  <a:moveTo>
                    <a:pt x="51" y="133"/>
                  </a:moveTo>
                  <a:cubicBezTo>
                    <a:pt x="59" y="136"/>
                    <a:pt x="67" y="138"/>
                    <a:pt x="76" y="138"/>
                  </a:cubicBezTo>
                  <a:cubicBezTo>
                    <a:pt x="85" y="138"/>
                    <a:pt x="94" y="136"/>
                    <a:pt x="103" y="132"/>
                  </a:cubicBezTo>
                  <a:cubicBezTo>
                    <a:pt x="120" y="124"/>
                    <a:pt x="133" y="110"/>
                    <a:pt x="139" y="93"/>
                  </a:cubicBezTo>
                  <a:cubicBezTo>
                    <a:pt x="151" y="59"/>
                    <a:pt x="134" y="21"/>
                    <a:pt x="101" y="7"/>
                  </a:cubicBezTo>
                  <a:cubicBezTo>
                    <a:pt x="85" y="0"/>
                    <a:pt x="67" y="0"/>
                    <a:pt x="50" y="7"/>
                  </a:cubicBezTo>
                  <a:cubicBezTo>
                    <a:pt x="34" y="14"/>
                    <a:pt x="21" y="27"/>
                    <a:pt x="14" y="44"/>
                  </a:cubicBezTo>
                  <a:cubicBezTo>
                    <a:pt x="0" y="79"/>
                    <a:pt x="17" y="118"/>
                    <a:pt x="51"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3" name="任意多边形: 形状 452">
              <a:extLst>
                <a:ext uri="{FF2B5EF4-FFF2-40B4-BE49-F238E27FC236}">
                  <a16:creationId xmlns:a16="http://schemas.microsoft.com/office/drawing/2014/main" id="{98E58C02-7364-F0E7-716A-3AD02DEA3D96}"/>
                </a:ext>
              </a:extLst>
            </p:cNvPr>
            <p:cNvSpPr>
              <a:spLocks/>
            </p:cNvSpPr>
            <p:nvPr/>
          </p:nvSpPr>
          <p:spPr bwMode="auto">
            <a:xfrm>
              <a:off x="2047" y="677"/>
              <a:ext cx="51" cy="47"/>
            </a:xfrm>
            <a:custGeom>
              <a:avLst/>
              <a:gdLst>
                <a:gd name="T0" fmla="*/ 56 w 139"/>
                <a:gd name="T1" fmla="*/ 130 h 131"/>
                <a:gd name="T2" fmla="*/ 70 w 139"/>
                <a:gd name="T3" fmla="*/ 131 h 131"/>
                <a:gd name="T4" fmla="*/ 104 w 139"/>
                <a:gd name="T5" fmla="*/ 121 h 131"/>
                <a:gd name="T6" fmla="*/ 133 w 139"/>
                <a:gd name="T7" fmla="*/ 79 h 131"/>
                <a:gd name="T8" fmla="*/ 84 w 139"/>
                <a:gd name="T9" fmla="*/ 4 h 131"/>
                <a:gd name="T10" fmla="*/ 36 w 139"/>
                <a:gd name="T11" fmla="*/ 12 h 131"/>
                <a:gd name="T12" fmla="*/ 8 w 139"/>
                <a:gd name="T13" fmla="*/ 52 h 131"/>
                <a:gd name="T14" fmla="*/ 56 w 139"/>
                <a:gd name="T15" fmla="*/ 13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31">
                  <a:moveTo>
                    <a:pt x="56" y="130"/>
                  </a:moveTo>
                  <a:cubicBezTo>
                    <a:pt x="60" y="131"/>
                    <a:pt x="65" y="131"/>
                    <a:pt x="70" y="131"/>
                  </a:cubicBezTo>
                  <a:cubicBezTo>
                    <a:pt x="82" y="131"/>
                    <a:pt x="94" y="128"/>
                    <a:pt x="104" y="121"/>
                  </a:cubicBezTo>
                  <a:cubicBezTo>
                    <a:pt x="119" y="111"/>
                    <a:pt x="129" y="96"/>
                    <a:pt x="133" y="79"/>
                  </a:cubicBezTo>
                  <a:cubicBezTo>
                    <a:pt x="139" y="45"/>
                    <a:pt x="117" y="11"/>
                    <a:pt x="84" y="4"/>
                  </a:cubicBezTo>
                  <a:cubicBezTo>
                    <a:pt x="67" y="0"/>
                    <a:pt x="50" y="3"/>
                    <a:pt x="36" y="12"/>
                  </a:cubicBezTo>
                  <a:cubicBezTo>
                    <a:pt x="22" y="21"/>
                    <a:pt x="11" y="35"/>
                    <a:pt x="8" y="52"/>
                  </a:cubicBezTo>
                  <a:cubicBezTo>
                    <a:pt x="0" y="87"/>
                    <a:pt x="21" y="122"/>
                    <a:pt x="5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4" name="任意多边形: 形状 453">
              <a:extLst>
                <a:ext uri="{FF2B5EF4-FFF2-40B4-BE49-F238E27FC236}">
                  <a16:creationId xmlns:a16="http://schemas.microsoft.com/office/drawing/2014/main" id="{667AEC6E-BA61-331A-ED35-5804B4705DB5}"/>
                </a:ext>
              </a:extLst>
            </p:cNvPr>
            <p:cNvSpPr>
              <a:spLocks/>
            </p:cNvSpPr>
            <p:nvPr/>
          </p:nvSpPr>
          <p:spPr bwMode="auto">
            <a:xfrm>
              <a:off x="1884" y="623"/>
              <a:ext cx="45" cy="45"/>
            </a:xfrm>
            <a:custGeom>
              <a:avLst/>
              <a:gdLst>
                <a:gd name="T0" fmla="*/ 58 w 124"/>
                <a:gd name="T1" fmla="*/ 124 h 124"/>
                <a:gd name="T2" fmla="*/ 62 w 124"/>
                <a:gd name="T3" fmla="*/ 124 h 124"/>
                <a:gd name="T4" fmla="*/ 103 w 124"/>
                <a:gd name="T5" fmla="*/ 108 h 124"/>
                <a:gd name="T6" fmla="*/ 123 w 124"/>
                <a:gd name="T7" fmla="*/ 64 h 124"/>
                <a:gd name="T8" fmla="*/ 66 w 124"/>
                <a:gd name="T9" fmla="*/ 1 h 124"/>
                <a:gd name="T10" fmla="*/ 22 w 124"/>
                <a:gd name="T11" fmla="*/ 16 h 124"/>
                <a:gd name="T12" fmla="*/ 2 w 124"/>
                <a:gd name="T13" fmla="*/ 59 h 124"/>
                <a:gd name="T14" fmla="*/ 58 w 124"/>
                <a:gd name="T15" fmla="*/ 124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4">
                  <a:moveTo>
                    <a:pt x="58" y="124"/>
                  </a:moveTo>
                  <a:cubicBezTo>
                    <a:pt x="60" y="124"/>
                    <a:pt x="61" y="124"/>
                    <a:pt x="62" y="124"/>
                  </a:cubicBezTo>
                  <a:cubicBezTo>
                    <a:pt x="77" y="124"/>
                    <a:pt x="91" y="118"/>
                    <a:pt x="103" y="108"/>
                  </a:cubicBezTo>
                  <a:cubicBezTo>
                    <a:pt x="115" y="97"/>
                    <a:pt x="122" y="81"/>
                    <a:pt x="123" y="64"/>
                  </a:cubicBezTo>
                  <a:cubicBezTo>
                    <a:pt x="124" y="32"/>
                    <a:pt x="98" y="3"/>
                    <a:pt x="66" y="1"/>
                  </a:cubicBezTo>
                  <a:cubicBezTo>
                    <a:pt x="50" y="0"/>
                    <a:pt x="34" y="6"/>
                    <a:pt x="22" y="16"/>
                  </a:cubicBezTo>
                  <a:cubicBezTo>
                    <a:pt x="10" y="27"/>
                    <a:pt x="3" y="42"/>
                    <a:pt x="2" y="59"/>
                  </a:cubicBezTo>
                  <a:cubicBezTo>
                    <a:pt x="0" y="93"/>
                    <a:pt x="25" y="122"/>
                    <a:pt x="58"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5" name="任意多边形: 形状 454">
              <a:extLst>
                <a:ext uri="{FF2B5EF4-FFF2-40B4-BE49-F238E27FC236}">
                  <a16:creationId xmlns:a16="http://schemas.microsoft.com/office/drawing/2014/main" id="{8087B919-F145-D231-1876-EF9ECA84E51B}"/>
                </a:ext>
              </a:extLst>
            </p:cNvPr>
            <p:cNvSpPr>
              <a:spLocks/>
            </p:cNvSpPr>
            <p:nvPr/>
          </p:nvSpPr>
          <p:spPr bwMode="auto">
            <a:xfrm>
              <a:off x="1714" y="594"/>
              <a:ext cx="43" cy="44"/>
            </a:xfrm>
            <a:custGeom>
              <a:avLst/>
              <a:gdLst>
                <a:gd name="T0" fmla="*/ 60 w 119"/>
                <a:gd name="T1" fmla="*/ 120 h 120"/>
                <a:gd name="T2" fmla="*/ 66 w 119"/>
                <a:gd name="T3" fmla="*/ 119 h 120"/>
                <a:gd name="T4" fmla="*/ 105 w 119"/>
                <a:gd name="T5" fmla="*/ 97 h 120"/>
                <a:gd name="T6" fmla="*/ 117 w 119"/>
                <a:gd name="T7" fmla="*/ 54 h 120"/>
                <a:gd name="T8" fmla="*/ 55 w 119"/>
                <a:gd name="T9" fmla="*/ 4 h 120"/>
                <a:gd name="T10" fmla="*/ 3 w 119"/>
                <a:gd name="T11" fmla="*/ 67 h 120"/>
                <a:gd name="T12" fmla="*/ 25 w 119"/>
                <a:gd name="T13" fmla="*/ 107 h 120"/>
                <a:gd name="T14" fmla="*/ 60 w 119"/>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20">
                  <a:moveTo>
                    <a:pt x="60" y="120"/>
                  </a:moveTo>
                  <a:cubicBezTo>
                    <a:pt x="62" y="120"/>
                    <a:pt x="64" y="119"/>
                    <a:pt x="66" y="119"/>
                  </a:cubicBezTo>
                  <a:cubicBezTo>
                    <a:pt x="82" y="118"/>
                    <a:pt x="96" y="110"/>
                    <a:pt x="105" y="97"/>
                  </a:cubicBezTo>
                  <a:cubicBezTo>
                    <a:pt x="115" y="85"/>
                    <a:pt x="119" y="69"/>
                    <a:pt x="117" y="54"/>
                  </a:cubicBezTo>
                  <a:cubicBezTo>
                    <a:pt x="113" y="23"/>
                    <a:pt x="86" y="0"/>
                    <a:pt x="55" y="4"/>
                  </a:cubicBezTo>
                  <a:cubicBezTo>
                    <a:pt x="23" y="7"/>
                    <a:pt x="0" y="35"/>
                    <a:pt x="3" y="67"/>
                  </a:cubicBezTo>
                  <a:cubicBezTo>
                    <a:pt x="5" y="83"/>
                    <a:pt x="13" y="97"/>
                    <a:pt x="25" y="107"/>
                  </a:cubicBezTo>
                  <a:cubicBezTo>
                    <a:pt x="35" y="115"/>
                    <a:pt x="47" y="120"/>
                    <a:pt x="60"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6" name="任意多边形: 形状 455">
              <a:extLst>
                <a:ext uri="{FF2B5EF4-FFF2-40B4-BE49-F238E27FC236}">
                  <a16:creationId xmlns:a16="http://schemas.microsoft.com/office/drawing/2014/main" id="{88E9BA89-7BB8-2994-AB9B-F3950400D14F}"/>
                </a:ext>
              </a:extLst>
            </p:cNvPr>
            <p:cNvSpPr>
              <a:spLocks/>
            </p:cNvSpPr>
            <p:nvPr/>
          </p:nvSpPr>
          <p:spPr bwMode="auto">
            <a:xfrm>
              <a:off x="1541" y="592"/>
              <a:ext cx="42" cy="42"/>
            </a:xfrm>
            <a:custGeom>
              <a:avLst/>
              <a:gdLst>
                <a:gd name="T0" fmla="*/ 46 w 116"/>
                <a:gd name="T1" fmla="*/ 8 h 116"/>
                <a:gd name="T2" fmla="*/ 8 w 116"/>
                <a:gd name="T3" fmla="*/ 75 h 116"/>
                <a:gd name="T4" fmla="*/ 34 w 116"/>
                <a:gd name="T5" fmla="*/ 108 h 116"/>
                <a:gd name="T6" fmla="*/ 60 w 116"/>
                <a:gd name="T7" fmla="*/ 116 h 116"/>
                <a:gd name="T8" fmla="*/ 74 w 116"/>
                <a:gd name="T9" fmla="*/ 114 h 116"/>
                <a:gd name="T10" fmla="*/ 107 w 116"/>
                <a:gd name="T11" fmla="*/ 87 h 116"/>
                <a:gd name="T12" fmla="*/ 112 w 116"/>
                <a:gd name="T13" fmla="*/ 45 h 116"/>
                <a:gd name="T14" fmla="*/ 46 w 116"/>
                <a:gd name="T15" fmla="*/ 8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6">
                  <a:moveTo>
                    <a:pt x="46" y="8"/>
                  </a:moveTo>
                  <a:cubicBezTo>
                    <a:pt x="17" y="16"/>
                    <a:pt x="0" y="46"/>
                    <a:pt x="8" y="75"/>
                  </a:cubicBezTo>
                  <a:cubicBezTo>
                    <a:pt x="12" y="89"/>
                    <a:pt x="21" y="101"/>
                    <a:pt x="34" y="108"/>
                  </a:cubicBezTo>
                  <a:cubicBezTo>
                    <a:pt x="42" y="113"/>
                    <a:pt x="51" y="116"/>
                    <a:pt x="60" y="116"/>
                  </a:cubicBezTo>
                  <a:cubicBezTo>
                    <a:pt x="65" y="116"/>
                    <a:pt x="70" y="115"/>
                    <a:pt x="74" y="114"/>
                  </a:cubicBezTo>
                  <a:cubicBezTo>
                    <a:pt x="88" y="110"/>
                    <a:pt x="100" y="100"/>
                    <a:pt x="107" y="87"/>
                  </a:cubicBezTo>
                  <a:cubicBezTo>
                    <a:pt x="114" y="74"/>
                    <a:pt x="116" y="59"/>
                    <a:pt x="112" y="45"/>
                  </a:cubicBezTo>
                  <a:cubicBezTo>
                    <a:pt x="104" y="17"/>
                    <a:pt x="74" y="0"/>
                    <a:pt x="4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7" name="任意多边形: 形状 456">
              <a:extLst>
                <a:ext uri="{FF2B5EF4-FFF2-40B4-BE49-F238E27FC236}">
                  <a16:creationId xmlns:a16="http://schemas.microsoft.com/office/drawing/2014/main" id="{F4C18896-EB72-CE1E-0F7B-3005563012D9}"/>
                </a:ext>
              </a:extLst>
            </p:cNvPr>
            <p:cNvSpPr>
              <a:spLocks/>
            </p:cNvSpPr>
            <p:nvPr/>
          </p:nvSpPr>
          <p:spPr bwMode="auto">
            <a:xfrm>
              <a:off x="1371" y="615"/>
              <a:ext cx="40" cy="41"/>
            </a:xfrm>
            <a:custGeom>
              <a:avLst/>
              <a:gdLst>
                <a:gd name="T0" fmla="*/ 11 w 110"/>
                <a:gd name="T1" fmla="*/ 81 h 111"/>
                <a:gd name="T2" fmla="*/ 40 w 110"/>
                <a:gd name="T3" fmla="*/ 107 h 111"/>
                <a:gd name="T4" fmla="*/ 57 w 110"/>
                <a:gd name="T5" fmla="*/ 111 h 111"/>
                <a:gd name="T6" fmla="*/ 79 w 110"/>
                <a:gd name="T7" fmla="*/ 106 h 111"/>
                <a:gd name="T8" fmla="*/ 105 w 110"/>
                <a:gd name="T9" fmla="*/ 76 h 111"/>
                <a:gd name="T10" fmla="*/ 103 w 110"/>
                <a:gd name="T11" fmla="*/ 36 h 111"/>
                <a:gd name="T12" fmla="*/ 36 w 110"/>
                <a:gd name="T13" fmla="*/ 12 h 111"/>
                <a:gd name="T14" fmla="*/ 11 w 110"/>
                <a:gd name="T15" fmla="*/ 8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11">
                  <a:moveTo>
                    <a:pt x="11" y="81"/>
                  </a:moveTo>
                  <a:cubicBezTo>
                    <a:pt x="17" y="93"/>
                    <a:pt x="27" y="103"/>
                    <a:pt x="40" y="107"/>
                  </a:cubicBezTo>
                  <a:cubicBezTo>
                    <a:pt x="46" y="110"/>
                    <a:pt x="52" y="111"/>
                    <a:pt x="57" y="111"/>
                  </a:cubicBezTo>
                  <a:cubicBezTo>
                    <a:pt x="65" y="111"/>
                    <a:pt x="72" y="109"/>
                    <a:pt x="79" y="106"/>
                  </a:cubicBezTo>
                  <a:cubicBezTo>
                    <a:pt x="91" y="100"/>
                    <a:pt x="101" y="89"/>
                    <a:pt x="105" y="76"/>
                  </a:cubicBezTo>
                  <a:cubicBezTo>
                    <a:pt x="110" y="63"/>
                    <a:pt x="109" y="49"/>
                    <a:pt x="103" y="36"/>
                  </a:cubicBezTo>
                  <a:cubicBezTo>
                    <a:pt x="91" y="11"/>
                    <a:pt x="61" y="0"/>
                    <a:pt x="36" y="12"/>
                  </a:cubicBezTo>
                  <a:cubicBezTo>
                    <a:pt x="11" y="24"/>
                    <a:pt x="0" y="55"/>
                    <a:pt x="1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8" name="任意多边形: 形状 457">
              <a:extLst>
                <a:ext uri="{FF2B5EF4-FFF2-40B4-BE49-F238E27FC236}">
                  <a16:creationId xmlns:a16="http://schemas.microsoft.com/office/drawing/2014/main" id="{BDB6F02C-4C4A-E3BF-F1A5-F511ED155B10}"/>
                </a:ext>
              </a:extLst>
            </p:cNvPr>
            <p:cNvSpPr>
              <a:spLocks/>
            </p:cNvSpPr>
            <p:nvPr/>
          </p:nvSpPr>
          <p:spPr bwMode="auto">
            <a:xfrm>
              <a:off x="1205" y="666"/>
              <a:ext cx="38" cy="38"/>
            </a:xfrm>
            <a:custGeom>
              <a:avLst/>
              <a:gdLst>
                <a:gd name="T0" fmla="*/ 45 w 103"/>
                <a:gd name="T1" fmla="*/ 102 h 103"/>
                <a:gd name="T2" fmla="*/ 54 w 103"/>
                <a:gd name="T3" fmla="*/ 103 h 103"/>
                <a:gd name="T4" fmla="*/ 81 w 103"/>
                <a:gd name="T5" fmla="*/ 94 h 103"/>
                <a:gd name="T6" fmla="*/ 101 w 103"/>
                <a:gd name="T7" fmla="*/ 62 h 103"/>
                <a:gd name="T8" fmla="*/ 93 w 103"/>
                <a:gd name="T9" fmla="*/ 26 h 103"/>
                <a:gd name="T10" fmla="*/ 26 w 103"/>
                <a:gd name="T11" fmla="*/ 15 h 103"/>
                <a:gd name="T12" fmla="*/ 14 w 103"/>
                <a:gd name="T13" fmla="*/ 82 h 103"/>
                <a:gd name="T14" fmla="*/ 45 w 103"/>
                <a:gd name="T15" fmla="*/ 102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3">
                  <a:moveTo>
                    <a:pt x="45" y="102"/>
                  </a:moveTo>
                  <a:cubicBezTo>
                    <a:pt x="48" y="102"/>
                    <a:pt x="51" y="103"/>
                    <a:pt x="54" y="103"/>
                  </a:cubicBezTo>
                  <a:cubicBezTo>
                    <a:pt x="64" y="103"/>
                    <a:pt x="73" y="100"/>
                    <a:pt x="81" y="94"/>
                  </a:cubicBezTo>
                  <a:cubicBezTo>
                    <a:pt x="92" y="87"/>
                    <a:pt x="99" y="75"/>
                    <a:pt x="101" y="62"/>
                  </a:cubicBezTo>
                  <a:cubicBezTo>
                    <a:pt x="103" y="49"/>
                    <a:pt x="100" y="37"/>
                    <a:pt x="93" y="26"/>
                  </a:cubicBezTo>
                  <a:cubicBezTo>
                    <a:pt x="77" y="5"/>
                    <a:pt x="48" y="0"/>
                    <a:pt x="26" y="15"/>
                  </a:cubicBezTo>
                  <a:cubicBezTo>
                    <a:pt x="5" y="30"/>
                    <a:pt x="0" y="60"/>
                    <a:pt x="14" y="82"/>
                  </a:cubicBezTo>
                  <a:cubicBezTo>
                    <a:pt x="22" y="92"/>
                    <a:pt x="33" y="100"/>
                    <a:pt x="4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59" name="任意多边形: 形状 458">
              <a:extLst>
                <a:ext uri="{FF2B5EF4-FFF2-40B4-BE49-F238E27FC236}">
                  <a16:creationId xmlns:a16="http://schemas.microsoft.com/office/drawing/2014/main" id="{818B970B-10BD-C7DE-62ED-0E4D691E8A6D}"/>
                </a:ext>
              </a:extLst>
            </p:cNvPr>
            <p:cNvSpPr>
              <a:spLocks/>
            </p:cNvSpPr>
            <p:nvPr/>
          </p:nvSpPr>
          <p:spPr bwMode="auto">
            <a:xfrm>
              <a:off x="1048" y="745"/>
              <a:ext cx="35" cy="32"/>
            </a:xfrm>
            <a:custGeom>
              <a:avLst/>
              <a:gdLst>
                <a:gd name="T0" fmla="*/ 49 w 98"/>
                <a:gd name="T1" fmla="*/ 90 h 90"/>
                <a:gd name="T2" fmla="*/ 80 w 98"/>
                <a:gd name="T3" fmla="*/ 77 h 90"/>
                <a:gd name="T4" fmla="*/ 80 w 98"/>
                <a:gd name="T5" fmla="*/ 13 h 90"/>
                <a:gd name="T6" fmla="*/ 48 w 98"/>
                <a:gd name="T7" fmla="*/ 0 h 90"/>
                <a:gd name="T8" fmla="*/ 17 w 98"/>
                <a:gd name="T9" fmla="*/ 13 h 90"/>
                <a:gd name="T10" fmla="*/ 17 w 98"/>
                <a:gd name="T11" fmla="*/ 77 h 90"/>
                <a:gd name="T12" fmla="*/ 49 w 98"/>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98" h="90">
                  <a:moveTo>
                    <a:pt x="49" y="90"/>
                  </a:moveTo>
                  <a:cubicBezTo>
                    <a:pt x="61" y="90"/>
                    <a:pt x="72" y="85"/>
                    <a:pt x="80" y="77"/>
                  </a:cubicBezTo>
                  <a:cubicBezTo>
                    <a:pt x="98" y="59"/>
                    <a:pt x="98" y="30"/>
                    <a:pt x="80" y="13"/>
                  </a:cubicBezTo>
                  <a:cubicBezTo>
                    <a:pt x="71" y="4"/>
                    <a:pt x="61" y="1"/>
                    <a:pt x="48" y="0"/>
                  </a:cubicBezTo>
                  <a:cubicBezTo>
                    <a:pt x="36" y="0"/>
                    <a:pt x="25" y="5"/>
                    <a:pt x="17" y="13"/>
                  </a:cubicBezTo>
                  <a:cubicBezTo>
                    <a:pt x="0" y="31"/>
                    <a:pt x="0" y="59"/>
                    <a:pt x="17" y="77"/>
                  </a:cubicBezTo>
                  <a:cubicBezTo>
                    <a:pt x="26" y="85"/>
                    <a:pt x="37" y="90"/>
                    <a:pt x="4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0" name="任意多边形: 形状 459">
              <a:extLst>
                <a:ext uri="{FF2B5EF4-FFF2-40B4-BE49-F238E27FC236}">
                  <a16:creationId xmlns:a16="http://schemas.microsoft.com/office/drawing/2014/main" id="{B4FA5ED3-49A7-4A1A-211E-E40B51D8F0B2}"/>
                </a:ext>
              </a:extLst>
            </p:cNvPr>
            <p:cNvSpPr>
              <a:spLocks/>
            </p:cNvSpPr>
            <p:nvPr/>
          </p:nvSpPr>
          <p:spPr bwMode="auto">
            <a:xfrm>
              <a:off x="899" y="846"/>
              <a:ext cx="35" cy="31"/>
            </a:xfrm>
            <a:custGeom>
              <a:avLst/>
              <a:gdLst>
                <a:gd name="T0" fmla="*/ 47 w 95"/>
                <a:gd name="T1" fmla="*/ 85 h 85"/>
                <a:gd name="T2" fmla="*/ 55 w 95"/>
                <a:gd name="T3" fmla="*/ 84 h 85"/>
                <a:gd name="T4" fmla="*/ 82 w 95"/>
                <a:gd name="T5" fmla="*/ 67 h 85"/>
                <a:gd name="T6" fmla="*/ 71 w 95"/>
                <a:gd name="T7" fmla="*/ 8 h 85"/>
                <a:gd name="T8" fmla="*/ 40 w 95"/>
                <a:gd name="T9" fmla="*/ 2 h 85"/>
                <a:gd name="T10" fmla="*/ 13 w 95"/>
                <a:gd name="T11" fmla="*/ 20 h 85"/>
                <a:gd name="T12" fmla="*/ 24 w 95"/>
                <a:gd name="T13" fmla="*/ 78 h 85"/>
                <a:gd name="T14" fmla="*/ 47 w 95"/>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85">
                  <a:moveTo>
                    <a:pt x="47" y="85"/>
                  </a:moveTo>
                  <a:cubicBezTo>
                    <a:pt x="50" y="85"/>
                    <a:pt x="53" y="85"/>
                    <a:pt x="55" y="84"/>
                  </a:cubicBezTo>
                  <a:cubicBezTo>
                    <a:pt x="66" y="82"/>
                    <a:pt x="76" y="76"/>
                    <a:pt x="82" y="67"/>
                  </a:cubicBezTo>
                  <a:cubicBezTo>
                    <a:pt x="95" y="47"/>
                    <a:pt x="90" y="21"/>
                    <a:pt x="71" y="8"/>
                  </a:cubicBezTo>
                  <a:cubicBezTo>
                    <a:pt x="61" y="2"/>
                    <a:pt x="51" y="0"/>
                    <a:pt x="40" y="2"/>
                  </a:cubicBezTo>
                  <a:cubicBezTo>
                    <a:pt x="29" y="4"/>
                    <a:pt x="19" y="11"/>
                    <a:pt x="13" y="20"/>
                  </a:cubicBezTo>
                  <a:cubicBezTo>
                    <a:pt x="0" y="39"/>
                    <a:pt x="5" y="65"/>
                    <a:pt x="24" y="78"/>
                  </a:cubicBezTo>
                  <a:cubicBezTo>
                    <a:pt x="31" y="83"/>
                    <a:pt x="39" y="85"/>
                    <a:pt x="4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1" name="任意多边形: 形状 460">
              <a:extLst>
                <a:ext uri="{FF2B5EF4-FFF2-40B4-BE49-F238E27FC236}">
                  <a16:creationId xmlns:a16="http://schemas.microsoft.com/office/drawing/2014/main" id="{4C768F34-5CA6-F635-22EC-AECF653D69EA}"/>
                </a:ext>
              </a:extLst>
            </p:cNvPr>
            <p:cNvSpPr>
              <a:spLocks/>
            </p:cNvSpPr>
            <p:nvPr/>
          </p:nvSpPr>
          <p:spPr bwMode="auto">
            <a:xfrm>
              <a:off x="765" y="973"/>
              <a:ext cx="32" cy="29"/>
            </a:xfrm>
            <a:custGeom>
              <a:avLst/>
              <a:gdLst>
                <a:gd name="T0" fmla="*/ 29 w 87"/>
                <a:gd name="T1" fmla="*/ 75 h 78"/>
                <a:gd name="T2" fmla="*/ 44 w 87"/>
                <a:gd name="T3" fmla="*/ 78 h 78"/>
                <a:gd name="T4" fmla="*/ 58 w 87"/>
                <a:gd name="T5" fmla="*/ 75 h 78"/>
                <a:gd name="T6" fmla="*/ 79 w 87"/>
                <a:gd name="T7" fmla="*/ 54 h 78"/>
                <a:gd name="T8" fmla="*/ 58 w 87"/>
                <a:gd name="T9" fmla="*/ 4 h 78"/>
                <a:gd name="T10" fmla="*/ 29 w 87"/>
                <a:gd name="T11" fmla="*/ 4 h 78"/>
                <a:gd name="T12" fmla="*/ 8 w 87"/>
                <a:gd name="T13" fmla="*/ 25 h 78"/>
                <a:gd name="T14" fmla="*/ 29 w 87"/>
                <a:gd name="T15" fmla="*/ 75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78">
                  <a:moveTo>
                    <a:pt x="29" y="75"/>
                  </a:moveTo>
                  <a:cubicBezTo>
                    <a:pt x="33" y="77"/>
                    <a:pt x="39" y="78"/>
                    <a:pt x="44" y="78"/>
                  </a:cubicBezTo>
                  <a:cubicBezTo>
                    <a:pt x="48" y="78"/>
                    <a:pt x="53" y="77"/>
                    <a:pt x="58" y="75"/>
                  </a:cubicBezTo>
                  <a:cubicBezTo>
                    <a:pt x="68" y="71"/>
                    <a:pt x="75" y="64"/>
                    <a:pt x="79" y="54"/>
                  </a:cubicBezTo>
                  <a:cubicBezTo>
                    <a:pt x="87" y="35"/>
                    <a:pt x="78" y="12"/>
                    <a:pt x="58" y="4"/>
                  </a:cubicBezTo>
                  <a:cubicBezTo>
                    <a:pt x="49" y="0"/>
                    <a:pt x="39" y="0"/>
                    <a:pt x="29" y="4"/>
                  </a:cubicBezTo>
                  <a:cubicBezTo>
                    <a:pt x="20" y="7"/>
                    <a:pt x="12" y="15"/>
                    <a:pt x="8" y="25"/>
                  </a:cubicBezTo>
                  <a:cubicBezTo>
                    <a:pt x="0" y="44"/>
                    <a:pt x="9" y="67"/>
                    <a:pt x="29"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2" name="任意多边形: 形状 461">
              <a:extLst>
                <a:ext uri="{FF2B5EF4-FFF2-40B4-BE49-F238E27FC236}">
                  <a16:creationId xmlns:a16="http://schemas.microsoft.com/office/drawing/2014/main" id="{EC815ABB-76EB-A472-1F90-BBDD6605F676}"/>
                </a:ext>
              </a:extLst>
            </p:cNvPr>
            <p:cNvSpPr>
              <a:spLocks/>
            </p:cNvSpPr>
            <p:nvPr/>
          </p:nvSpPr>
          <p:spPr bwMode="auto">
            <a:xfrm>
              <a:off x="869" y="2524"/>
              <a:ext cx="103" cy="95"/>
            </a:xfrm>
            <a:custGeom>
              <a:avLst/>
              <a:gdLst>
                <a:gd name="T0" fmla="*/ 61 w 281"/>
                <a:gd name="T1" fmla="*/ 230 h 259"/>
                <a:gd name="T2" fmla="*/ 140 w 281"/>
                <a:gd name="T3" fmla="*/ 259 h 259"/>
                <a:gd name="T4" fmla="*/ 152 w 281"/>
                <a:gd name="T5" fmla="*/ 258 h 259"/>
                <a:gd name="T6" fmla="*/ 237 w 281"/>
                <a:gd name="T7" fmla="*/ 212 h 259"/>
                <a:gd name="T8" fmla="*/ 219 w 281"/>
                <a:gd name="T9" fmla="*/ 33 h 259"/>
                <a:gd name="T10" fmla="*/ 124 w 281"/>
                <a:gd name="T11" fmla="*/ 5 h 259"/>
                <a:gd name="T12" fmla="*/ 38 w 281"/>
                <a:gd name="T13" fmla="*/ 56 h 259"/>
                <a:gd name="T14" fmla="*/ 61 w 281"/>
                <a:gd name="T15" fmla="*/ 230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59">
                  <a:moveTo>
                    <a:pt x="61" y="230"/>
                  </a:moveTo>
                  <a:cubicBezTo>
                    <a:pt x="83" y="248"/>
                    <a:pt x="111" y="259"/>
                    <a:pt x="140" y="259"/>
                  </a:cubicBezTo>
                  <a:cubicBezTo>
                    <a:pt x="144" y="259"/>
                    <a:pt x="148" y="258"/>
                    <a:pt x="152" y="258"/>
                  </a:cubicBezTo>
                  <a:cubicBezTo>
                    <a:pt x="185" y="255"/>
                    <a:pt x="216" y="238"/>
                    <a:pt x="237" y="212"/>
                  </a:cubicBezTo>
                  <a:cubicBezTo>
                    <a:pt x="281" y="158"/>
                    <a:pt x="273" y="77"/>
                    <a:pt x="219" y="33"/>
                  </a:cubicBezTo>
                  <a:cubicBezTo>
                    <a:pt x="193" y="11"/>
                    <a:pt x="159" y="0"/>
                    <a:pt x="124" y="5"/>
                  </a:cubicBezTo>
                  <a:cubicBezTo>
                    <a:pt x="90" y="10"/>
                    <a:pt x="58" y="28"/>
                    <a:pt x="38" y="56"/>
                  </a:cubicBezTo>
                  <a:cubicBezTo>
                    <a:pt x="0" y="111"/>
                    <a:pt x="10" y="187"/>
                    <a:pt x="61"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3" name="任意多边形: 形状 462">
              <a:extLst>
                <a:ext uri="{FF2B5EF4-FFF2-40B4-BE49-F238E27FC236}">
                  <a16:creationId xmlns:a16="http://schemas.microsoft.com/office/drawing/2014/main" id="{B5CFB999-7B0A-A3FA-2383-FE153A2E2707}"/>
                </a:ext>
              </a:extLst>
            </p:cNvPr>
            <p:cNvSpPr>
              <a:spLocks/>
            </p:cNvSpPr>
            <p:nvPr/>
          </p:nvSpPr>
          <p:spPr bwMode="auto">
            <a:xfrm>
              <a:off x="998" y="2629"/>
              <a:ext cx="101" cy="93"/>
            </a:xfrm>
            <a:custGeom>
              <a:avLst/>
              <a:gdLst>
                <a:gd name="T0" fmla="*/ 199 w 277"/>
                <a:gd name="T1" fmla="*/ 21 h 253"/>
                <a:gd name="T2" fmla="*/ 104 w 277"/>
                <a:gd name="T3" fmla="*/ 9 h 253"/>
                <a:gd name="T4" fmla="*/ 28 w 277"/>
                <a:gd name="T5" fmla="*/ 72 h 253"/>
                <a:gd name="T6" fmla="*/ 76 w 277"/>
                <a:gd name="T7" fmla="*/ 236 h 253"/>
                <a:gd name="T8" fmla="*/ 138 w 277"/>
                <a:gd name="T9" fmla="*/ 253 h 253"/>
                <a:gd name="T10" fmla="*/ 168 w 277"/>
                <a:gd name="T11" fmla="*/ 249 h 253"/>
                <a:gd name="T12" fmla="*/ 243 w 277"/>
                <a:gd name="T13" fmla="*/ 191 h 253"/>
                <a:gd name="T14" fmla="*/ 199 w 277"/>
                <a:gd name="T15" fmla="*/ 21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253">
                  <a:moveTo>
                    <a:pt x="199" y="21"/>
                  </a:moveTo>
                  <a:cubicBezTo>
                    <a:pt x="171" y="4"/>
                    <a:pt x="136" y="0"/>
                    <a:pt x="104" y="9"/>
                  </a:cubicBezTo>
                  <a:cubicBezTo>
                    <a:pt x="71" y="19"/>
                    <a:pt x="43" y="42"/>
                    <a:pt x="28" y="72"/>
                  </a:cubicBezTo>
                  <a:cubicBezTo>
                    <a:pt x="0" y="131"/>
                    <a:pt x="21" y="203"/>
                    <a:pt x="76" y="236"/>
                  </a:cubicBezTo>
                  <a:cubicBezTo>
                    <a:pt x="95" y="247"/>
                    <a:pt x="116" y="253"/>
                    <a:pt x="138" y="253"/>
                  </a:cubicBezTo>
                  <a:cubicBezTo>
                    <a:pt x="148" y="253"/>
                    <a:pt x="158" y="252"/>
                    <a:pt x="168" y="249"/>
                  </a:cubicBezTo>
                  <a:cubicBezTo>
                    <a:pt x="200" y="241"/>
                    <a:pt x="227" y="220"/>
                    <a:pt x="243" y="191"/>
                  </a:cubicBezTo>
                  <a:cubicBezTo>
                    <a:pt x="277" y="132"/>
                    <a:pt x="258" y="56"/>
                    <a:pt x="19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4" name="任意多边形: 形状 463">
              <a:extLst>
                <a:ext uri="{FF2B5EF4-FFF2-40B4-BE49-F238E27FC236}">
                  <a16:creationId xmlns:a16="http://schemas.microsoft.com/office/drawing/2014/main" id="{AE0D8367-3D9F-E298-A906-2D9858DB824F}"/>
                </a:ext>
              </a:extLst>
            </p:cNvPr>
            <p:cNvSpPr>
              <a:spLocks/>
            </p:cNvSpPr>
            <p:nvPr/>
          </p:nvSpPr>
          <p:spPr bwMode="auto">
            <a:xfrm>
              <a:off x="1138" y="2711"/>
              <a:ext cx="98" cy="91"/>
            </a:xfrm>
            <a:custGeom>
              <a:avLst/>
              <a:gdLst>
                <a:gd name="T0" fmla="*/ 244 w 268"/>
                <a:gd name="T1" fmla="*/ 169 h 247"/>
                <a:gd name="T2" fmla="*/ 176 w 268"/>
                <a:gd name="T3" fmla="*/ 12 h 247"/>
                <a:gd name="T4" fmla="*/ 82 w 268"/>
                <a:gd name="T5" fmla="*/ 15 h 247"/>
                <a:gd name="T6" fmla="*/ 19 w 268"/>
                <a:gd name="T7" fmla="*/ 88 h 247"/>
                <a:gd name="T8" fmla="*/ 89 w 268"/>
                <a:gd name="T9" fmla="*/ 238 h 247"/>
                <a:gd name="T10" fmla="*/ 133 w 268"/>
                <a:gd name="T11" fmla="*/ 247 h 247"/>
                <a:gd name="T12" fmla="*/ 180 w 268"/>
                <a:gd name="T13" fmla="*/ 237 h 247"/>
                <a:gd name="T14" fmla="*/ 244 w 268"/>
                <a:gd name="T15" fmla="*/ 169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47">
                  <a:moveTo>
                    <a:pt x="244" y="169"/>
                  </a:moveTo>
                  <a:cubicBezTo>
                    <a:pt x="268" y="107"/>
                    <a:pt x="237" y="36"/>
                    <a:pt x="176" y="12"/>
                  </a:cubicBezTo>
                  <a:cubicBezTo>
                    <a:pt x="146" y="0"/>
                    <a:pt x="113" y="1"/>
                    <a:pt x="82" y="15"/>
                  </a:cubicBezTo>
                  <a:cubicBezTo>
                    <a:pt x="52" y="30"/>
                    <a:pt x="29" y="56"/>
                    <a:pt x="19" y="88"/>
                  </a:cubicBezTo>
                  <a:cubicBezTo>
                    <a:pt x="0" y="149"/>
                    <a:pt x="31" y="215"/>
                    <a:pt x="89" y="238"/>
                  </a:cubicBezTo>
                  <a:cubicBezTo>
                    <a:pt x="103" y="244"/>
                    <a:pt x="118" y="247"/>
                    <a:pt x="133" y="247"/>
                  </a:cubicBezTo>
                  <a:cubicBezTo>
                    <a:pt x="149" y="247"/>
                    <a:pt x="165" y="243"/>
                    <a:pt x="180" y="237"/>
                  </a:cubicBezTo>
                  <a:cubicBezTo>
                    <a:pt x="209" y="224"/>
                    <a:pt x="232" y="200"/>
                    <a:pt x="244"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5" name="任意多边形: 形状 464">
              <a:extLst>
                <a:ext uri="{FF2B5EF4-FFF2-40B4-BE49-F238E27FC236}">
                  <a16:creationId xmlns:a16="http://schemas.microsoft.com/office/drawing/2014/main" id="{9036601F-0BB4-263F-C590-7C128962C91B}"/>
                </a:ext>
              </a:extLst>
            </p:cNvPr>
            <p:cNvSpPr>
              <a:spLocks/>
            </p:cNvSpPr>
            <p:nvPr/>
          </p:nvSpPr>
          <p:spPr bwMode="auto">
            <a:xfrm>
              <a:off x="1287" y="2769"/>
              <a:ext cx="93" cy="89"/>
            </a:xfrm>
            <a:custGeom>
              <a:avLst/>
              <a:gdLst>
                <a:gd name="T0" fmla="*/ 150 w 253"/>
                <a:gd name="T1" fmla="*/ 7 h 241"/>
                <a:gd name="T2" fmla="*/ 61 w 253"/>
                <a:gd name="T3" fmla="*/ 24 h 241"/>
                <a:gd name="T4" fmla="*/ 10 w 253"/>
                <a:gd name="T5" fmla="*/ 104 h 241"/>
                <a:gd name="T6" fmla="*/ 100 w 253"/>
                <a:gd name="T7" fmla="*/ 238 h 241"/>
                <a:gd name="T8" fmla="*/ 125 w 253"/>
                <a:gd name="T9" fmla="*/ 241 h 241"/>
                <a:gd name="T10" fmla="*/ 187 w 253"/>
                <a:gd name="T11" fmla="*/ 223 h 241"/>
                <a:gd name="T12" fmla="*/ 239 w 253"/>
                <a:gd name="T13" fmla="*/ 148 h 241"/>
                <a:gd name="T14" fmla="*/ 150 w 253"/>
                <a:gd name="T15" fmla="*/ 7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41">
                  <a:moveTo>
                    <a:pt x="150" y="7"/>
                  </a:moveTo>
                  <a:cubicBezTo>
                    <a:pt x="119" y="0"/>
                    <a:pt x="88" y="6"/>
                    <a:pt x="61" y="24"/>
                  </a:cubicBezTo>
                  <a:cubicBezTo>
                    <a:pt x="33" y="43"/>
                    <a:pt x="15" y="72"/>
                    <a:pt x="10" y="104"/>
                  </a:cubicBezTo>
                  <a:cubicBezTo>
                    <a:pt x="0" y="165"/>
                    <a:pt x="40" y="224"/>
                    <a:pt x="100" y="238"/>
                  </a:cubicBezTo>
                  <a:cubicBezTo>
                    <a:pt x="108" y="240"/>
                    <a:pt x="117" y="241"/>
                    <a:pt x="125" y="241"/>
                  </a:cubicBezTo>
                  <a:cubicBezTo>
                    <a:pt x="147" y="241"/>
                    <a:pt x="168" y="235"/>
                    <a:pt x="187" y="223"/>
                  </a:cubicBezTo>
                  <a:cubicBezTo>
                    <a:pt x="213" y="206"/>
                    <a:pt x="232" y="179"/>
                    <a:pt x="239" y="148"/>
                  </a:cubicBezTo>
                  <a:cubicBezTo>
                    <a:pt x="253" y="84"/>
                    <a:pt x="213" y="21"/>
                    <a:pt x="15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6" name="任意多边形: 形状 465">
              <a:extLst>
                <a:ext uri="{FF2B5EF4-FFF2-40B4-BE49-F238E27FC236}">
                  <a16:creationId xmlns:a16="http://schemas.microsoft.com/office/drawing/2014/main" id="{70AE1026-2D93-40BC-FB68-15A6F847C0A6}"/>
                </a:ext>
              </a:extLst>
            </p:cNvPr>
            <p:cNvSpPr>
              <a:spLocks/>
            </p:cNvSpPr>
            <p:nvPr/>
          </p:nvSpPr>
          <p:spPr bwMode="auto">
            <a:xfrm>
              <a:off x="1443" y="2805"/>
              <a:ext cx="84" cy="85"/>
            </a:xfrm>
            <a:custGeom>
              <a:avLst/>
              <a:gdLst>
                <a:gd name="T0" fmla="*/ 121 w 229"/>
                <a:gd name="T1" fmla="*/ 2 h 233"/>
                <a:gd name="T2" fmla="*/ 38 w 229"/>
                <a:gd name="T3" fmla="*/ 32 h 233"/>
                <a:gd name="T4" fmla="*/ 0 w 229"/>
                <a:gd name="T5" fmla="*/ 117 h 233"/>
                <a:gd name="T6" fmla="*/ 106 w 229"/>
                <a:gd name="T7" fmla="*/ 233 h 233"/>
                <a:gd name="T8" fmla="*/ 114 w 229"/>
                <a:gd name="T9" fmla="*/ 233 h 233"/>
                <a:gd name="T10" fmla="*/ 188 w 229"/>
                <a:gd name="T11" fmla="*/ 205 h 233"/>
                <a:gd name="T12" fmla="*/ 227 w 229"/>
                <a:gd name="T13" fmla="*/ 125 h 233"/>
                <a:gd name="T14" fmla="*/ 199 w 229"/>
                <a:gd name="T15" fmla="*/ 42 h 233"/>
                <a:gd name="T16" fmla="*/ 121 w 229"/>
                <a:gd name="T17" fmla="*/ 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33">
                  <a:moveTo>
                    <a:pt x="121" y="2"/>
                  </a:moveTo>
                  <a:cubicBezTo>
                    <a:pt x="90" y="0"/>
                    <a:pt x="61" y="11"/>
                    <a:pt x="38" y="32"/>
                  </a:cubicBezTo>
                  <a:cubicBezTo>
                    <a:pt x="14" y="54"/>
                    <a:pt x="0" y="85"/>
                    <a:pt x="0" y="117"/>
                  </a:cubicBezTo>
                  <a:cubicBezTo>
                    <a:pt x="0" y="178"/>
                    <a:pt x="46" y="229"/>
                    <a:pt x="106" y="233"/>
                  </a:cubicBezTo>
                  <a:cubicBezTo>
                    <a:pt x="109" y="233"/>
                    <a:pt x="111" y="233"/>
                    <a:pt x="114" y="233"/>
                  </a:cubicBezTo>
                  <a:cubicBezTo>
                    <a:pt x="141" y="233"/>
                    <a:pt x="167" y="223"/>
                    <a:pt x="188" y="205"/>
                  </a:cubicBezTo>
                  <a:cubicBezTo>
                    <a:pt x="211" y="185"/>
                    <a:pt x="225" y="157"/>
                    <a:pt x="227" y="125"/>
                  </a:cubicBezTo>
                  <a:cubicBezTo>
                    <a:pt x="229" y="95"/>
                    <a:pt x="219" y="65"/>
                    <a:pt x="199" y="42"/>
                  </a:cubicBezTo>
                  <a:cubicBezTo>
                    <a:pt x="179" y="18"/>
                    <a:pt x="151" y="4"/>
                    <a:pt x="12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7" name="任意多边形: 形状 466">
              <a:extLst>
                <a:ext uri="{FF2B5EF4-FFF2-40B4-BE49-F238E27FC236}">
                  <a16:creationId xmlns:a16="http://schemas.microsoft.com/office/drawing/2014/main" id="{BE2222FD-38C8-2181-2616-7BB81B466D3B}"/>
                </a:ext>
              </a:extLst>
            </p:cNvPr>
            <p:cNvSpPr>
              <a:spLocks/>
            </p:cNvSpPr>
            <p:nvPr/>
          </p:nvSpPr>
          <p:spPr bwMode="auto">
            <a:xfrm>
              <a:off x="1597" y="2816"/>
              <a:ext cx="84" cy="83"/>
            </a:xfrm>
            <a:custGeom>
              <a:avLst/>
              <a:gdLst>
                <a:gd name="T0" fmla="*/ 105 w 229"/>
                <a:gd name="T1" fmla="*/ 3 h 227"/>
                <a:gd name="T2" fmla="*/ 28 w 229"/>
                <a:gd name="T3" fmla="*/ 44 h 227"/>
                <a:gd name="T4" fmla="*/ 4 w 229"/>
                <a:gd name="T5" fmla="*/ 131 h 227"/>
                <a:gd name="T6" fmla="*/ 114 w 229"/>
                <a:gd name="T7" fmla="*/ 227 h 227"/>
                <a:gd name="T8" fmla="*/ 123 w 229"/>
                <a:gd name="T9" fmla="*/ 227 h 227"/>
                <a:gd name="T10" fmla="*/ 224 w 229"/>
                <a:gd name="T11" fmla="*/ 106 h 227"/>
                <a:gd name="T12" fmla="*/ 185 w 229"/>
                <a:gd name="T13" fmla="*/ 28 h 227"/>
                <a:gd name="T14" fmla="*/ 105 w 229"/>
                <a:gd name="T15" fmla="*/ 3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27">
                  <a:moveTo>
                    <a:pt x="105" y="3"/>
                  </a:moveTo>
                  <a:cubicBezTo>
                    <a:pt x="75" y="5"/>
                    <a:pt x="48" y="20"/>
                    <a:pt x="28" y="44"/>
                  </a:cubicBezTo>
                  <a:cubicBezTo>
                    <a:pt x="9" y="69"/>
                    <a:pt x="0" y="100"/>
                    <a:pt x="4" y="131"/>
                  </a:cubicBezTo>
                  <a:cubicBezTo>
                    <a:pt x="12" y="186"/>
                    <a:pt x="60" y="227"/>
                    <a:pt x="114" y="227"/>
                  </a:cubicBezTo>
                  <a:cubicBezTo>
                    <a:pt x="117" y="227"/>
                    <a:pt x="120" y="227"/>
                    <a:pt x="123" y="227"/>
                  </a:cubicBezTo>
                  <a:cubicBezTo>
                    <a:pt x="184" y="222"/>
                    <a:pt x="229" y="167"/>
                    <a:pt x="224" y="106"/>
                  </a:cubicBezTo>
                  <a:cubicBezTo>
                    <a:pt x="222" y="75"/>
                    <a:pt x="208" y="48"/>
                    <a:pt x="185" y="28"/>
                  </a:cubicBezTo>
                  <a:cubicBezTo>
                    <a:pt x="162" y="9"/>
                    <a:pt x="134" y="0"/>
                    <a:pt x="10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8" name="任意多边形: 形状 467">
              <a:extLst>
                <a:ext uri="{FF2B5EF4-FFF2-40B4-BE49-F238E27FC236}">
                  <a16:creationId xmlns:a16="http://schemas.microsoft.com/office/drawing/2014/main" id="{1BB8A4E0-31CF-3740-5C4B-C8696F03FAB5}"/>
                </a:ext>
              </a:extLst>
            </p:cNvPr>
            <p:cNvSpPr>
              <a:spLocks/>
            </p:cNvSpPr>
            <p:nvPr/>
          </p:nvSpPr>
          <p:spPr bwMode="auto">
            <a:xfrm>
              <a:off x="1752" y="2804"/>
              <a:ext cx="84" cy="81"/>
            </a:xfrm>
            <a:custGeom>
              <a:avLst/>
              <a:gdLst>
                <a:gd name="T0" fmla="*/ 112 w 230"/>
                <a:gd name="T1" fmla="*/ 223 h 223"/>
                <a:gd name="T2" fmla="*/ 137 w 230"/>
                <a:gd name="T3" fmla="*/ 220 h 223"/>
                <a:gd name="T4" fmla="*/ 216 w 230"/>
                <a:gd name="T5" fmla="*/ 88 h 223"/>
                <a:gd name="T6" fmla="*/ 167 w 230"/>
                <a:gd name="T7" fmla="*/ 20 h 223"/>
                <a:gd name="T8" fmla="*/ 86 w 230"/>
                <a:gd name="T9" fmla="*/ 7 h 223"/>
                <a:gd name="T10" fmla="*/ 19 w 230"/>
                <a:gd name="T11" fmla="*/ 58 h 223"/>
                <a:gd name="T12" fmla="*/ 8 w 230"/>
                <a:gd name="T13" fmla="*/ 145 h 223"/>
                <a:gd name="T14" fmla="*/ 112 w 230"/>
                <a:gd name="T15" fmla="*/ 223 h 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23">
                  <a:moveTo>
                    <a:pt x="112" y="223"/>
                  </a:moveTo>
                  <a:cubicBezTo>
                    <a:pt x="121" y="223"/>
                    <a:pt x="129" y="222"/>
                    <a:pt x="137" y="220"/>
                  </a:cubicBezTo>
                  <a:cubicBezTo>
                    <a:pt x="194" y="206"/>
                    <a:pt x="230" y="147"/>
                    <a:pt x="216" y="88"/>
                  </a:cubicBezTo>
                  <a:cubicBezTo>
                    <a:pt x="210" y="59"/>
                    <a:pt x="192" y="35"/>
                    <a:pt x="167" y="20"/>
                  </a:cubicBezTo>
                  <a:cubicBezTo>
                    <a:pt x="143" y="5"/>
                    <a:pt x="114" y="0"/>
                    <a:pt x="86" y="7"/>
                  </a:cubicBezTo>
                  <a:cubicBezTo>
                    <a:pt x="58" y="14"/>
                    <a:pt x="34" y="32"/>
                    <a:pt x="19" y="58"/>
                  </a:cubicBezTo>
                  <a:cubicBezTo>
                    <a:pt x="4" y="84"/>
                    <a:pt x="0" y="116"/>
                    <a:pt x="8" y="145"/>
                  </a:cubicBezTo>
                  <a:cubicBezTo>
                    <a:pt x="22" y="191"/>
                    <a:pt x="66" y="223"/>
                    <a:pt x="112"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69" name="任意多边形: 形状 468">
              <a:extLst>
                <a:ext uri="{FF2B5EF4-FFF2-40B4-BE49-F238E27FC236}">
                  <a16:creationId xmlns:a16="http://schemas.microsoft.com/office/drawing/2014/main" id="{0239B4C8-2536-79CD-CA97-5445C7DF27F8}"/>
                </a:ext>
              </a:extLst>
            </p:cNvPr>
            <p:cNvSpPr>
              <a:spLocks/>
            </p:cNvSpPr>
            <p:nvPr/>
          </p:nvSpPr>
          <p:spPr bwMode="auto">
            <a:xfrm>
              <a:off x="1904" y="2769"/>
              <a:ext cx="83" cy="79"/>
            </a:xfrm>
            <a:custGeom>
              <a:avLst/>
              <a:gdLst>
                <a:gd name="T0" fmla="*/ 147 w 227"/>
                <a:gd name="T1" fmla="*/ 208 h 216"/>
                <a:gd name="T2" fmla="*/ 205 w 227"/>
                <a:gd name="T3" fmla="*/ 70 h 216"/>
                <a:gd name="T4" fmla="*/ 148 w 227"/>
                <a:gd name="T5" fmla="*/ 11 h 216"/>
                <a:gd name="T6" fmla="*/ 68 w 227"/>
                <a:gd name="T7" fmla="*/ 11 h 216"/>
                <a:gd name="T8" fmla="*/ 11 w 227"/>
                <a:gd name="T9" fmla="*/ 70 h 216"/>
                <a:gd name="T10" fmla="*/ 13 w 227"/>
                <a:gd name="T11" fmla="*/ 155 h 216"/>
                <a:gd name="T12" fmla="*/ 109 w 227"/>
                <a:gd name="T13" fmla="*/ 216 h 216"/>
                <a:gd name="T14" fmla="*/ 147 w 227"/>
                <a:gd name="T15" fmla="*/ 208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16">
                  <a:moveTo>
                    <a:pt x="147" y="208"/>
                  </a:moveTo>
                  <a:cubicBezTo>
                    <a:pt x="201" y="186"/>
                    <a:pt x="227" y="124"/>
                    <a:pt x="205" y="70"/>
                  </a:cubicBezTo>
                  <a:cubicBezTo>
                    <a:pt x="195" y="43"/>
                    <a:pt x="174" y="22"/>
                    <a:pt x="148" y="11"/>
                  </a:cubicBezTo>
                  <a:cubicBezTo>
                    <a:pt x="122" y="0"/>
                    <a:pt x="94" y="0"/>
                    <a:pt x="68" y="11"/>
                  </a:cubicBezTo>
                  <a:cubicBezTo>
                    <a:pt x="42" y="22"/>
                    <a:pt x="21" y="43"/>
                    <a:pt x="11" y="70"/>
                  </a:cubicBezTo>
                  <a:cubicBezTo>
                    <a:pt x="0" y="98"/>
                    <a:pt x="1" y="129"/>
                    <a:pt x="13" y="155"/>
                  </a:cubicBezTo>
                  <a:cubicBezTo>
                    <a:pt x="31" y="193"/>
                    <a:pt x="69" y="216"/>
                    <a:pt x="109" y="216"/>
                  </a:cubicBezTo>
                  <a:cubicBezTo>
                    <a:pt x="122" y="216"/>
                    <a:pt x="135" y="213"/>
                    <a:pt x="147"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0" name="任意多边形: 形状 469">
              <a:extLst>
                <a:ext uri="{FF2B5EF4-FFF2-40B4-BE49-F238E27FC236}">
                  <a16:creationId xmlns:a16="http://schemas.microsoft.com/office/drawing/2014/main" id="{7FA888C4-2DE9-4A28-AEB9-0F9F55EC6AE6}"/>
                </a:ext>
              </a:extLst>
            </p:cNvPr>
            <p:cNvSpPr>
              <a:spLocks/>
            </p:cNvSpPr>
            <p:nvPr/>
          </p:nvSpPr>
          <p:spPr bwMode="auto">
            <a:xfrm>
              <a:off x="2049" y="2711"/>
              <a:ext cx="82" cy="77"/>
            </a:xfrm>
            <a:custGeom>
              <a:avLst/>
              <a:gdLst>
                <a:gd name="T0" fmla="*/ 193 w 222"/>
                <a:gd name="T1" fmla="*/ 55 h 211"/>
                <a:gd name="T2" fmla="*/ 130 w 222"/>
                <a:gd name="T3" fmla="*/ 7 h 211"/>
                <a:gd name="T4" fmla="*/ 53 w 222"/>
                <a:gd name="T5" fmla="*/ 19 h 211"/>
                <a:gd name="T6" fmla="*/ 6 w 222"/>
                <a:gd name="T7" fmla="*/ 85 h 211"/>
                <a:gd name="T8" fmla="*/ 21 w 222"/>
                <a:gd name="T9" fmla="*/ 166 h 211"/>
                <a:gd name="T10" fmla="*/ 106 w 222"/>
                <a:gd name="T11" fmla="*/ 211 h 211"/>
                <a:gd name="T12" fmla="*/ 158 w 222"/>
                <a:gd name="T13" fmla="*/ 196 h 211"/>
                <a:gd name="T14" fmla="*/ 193 w 222"/>
                <a:gd name="T15" fmla="*/ 55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11">
                  <a:moveTo>
                    <a:pt x="193" y="55"/>
                  </a:moveTo>
                  <a:cubicBezTo>
                    <a:pt x="179" y="31"/>
                    <a:pt x="156" y="14"/>
                    <a:pt x="130" y="7"/>
                  </a:cubicBezTo>
                  <a:cubicBezTo>
                    <a:pt x="103" y="0"/>
                    <a:pt x="76" y="5"/>
                    <a:pt x="53" y="19"/>
                  </a:cubicBezTo>
                  <a:cubicBezTo>
                    <a:pt x="29" y="33"/>
                    <a:pt x="12" y="57"/>
                    <a:pt x="6" y="85"/>
                  </a:cubicBezTo>
                  <a:cubicBezTo>
                    <a:pt x="0" y="113"/>
                    <a:pt x="5" y="142"/>
                    <a:pt x="21" y="166"/>
                  </a:cubicBezTo>
                  <a:cubicBezTo>
                    <a:pt x="40" y="195"/>
                    <a:pt x="73" y="211"/>
                    <a:pt x="106" y="211"/>
                  </a:cubicBezTo>
                  <a:cubicBezTo>
                    <a:pt x="124" y="211"/>
                    <a:pt x="142" y="206"/>
                    <a:pt x="158" y="196"/>
                  </a:cubicBezTo>
                  <a:cubicBezTo>
                    <a:pt x="206" y="167"/>
                    <a:pt x="222" y="103"/>
                    <a:pt x="193"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1" name="任意多边形: 形状 470">
              <a:extLst>
                <a:ext uri="{FF2B5EF4-FFF2-40B4-BE49-F238E27FC236}">
                  <a16:creationId xmlns:a16="http://schemas.microsoft.com/office/drawing/2014/main" id="{5A28EA89-7D64-FDAE-D39B-696383D314B8}"/>
                </a:ext>
              </a:extLst>
            </p:cNvPr>
            <p:cNvSpPr>
              <a:spLocks/>
            </p:cNvSpPr>
            <p:nvPr/>
          </p:nvSpPr>
          <p:spPr bwMode="auto">
            <a:xfrm>
              <a:off x="2188" y="2630"/>
              <a:ext cx="77" cy="74"/>
            </a:xfrm>
            <a:custGeom>
              <a:avLst/>
              <a:gdLst>
                <a:gd name="T0" fmla="*/ 177 w 211"/>
                <a:gd name="T1" fmla="*/ 38 h 203"/>
                <a:gd name="T2" fmla="*/ 109 w 211"/>
                <a:gd name="T3" fmla="*/ 3 h 203"/>
                <a:gd name="T4" fmla="*/ 37 w 211"/>
                <a:gd name="T5" fmla="*/ 25 h 203"/>
                <a:gd name="T6" fmla="*/ 2 w 211"/>
                <a:gd name="T7" fmla="*/ 96 h 203"/>
                <a:gd name="T8" fmla="*/ 28 w 211"/>
                <a:gd name="T9" fmla="*/ 171 h 203"/>
                <a:gd name="T10" fmla="*/ 100 w 211"/>
                <a:gd name="T11" fmla="*/ 203 h 203"/>
                <a:gd name="T12" fmla="*/ 164 w 211"/>
                <a:gd name="T13" fmla="*/ 180 h 203"/>
                <a:gd name="T14" fmla="*/ 177 w 211"/>
                <a:gd name="T15" fmla="*/ 38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203">
                  <a:moveTo>
                    <a:pt x="177" y="38"/>
                  </a:moveTo>
                  <a:cubicBezTo>
                    <a:pt x="160" y="18"/>
                    <a:pt x="136" y="5"/>
                    <a:pt x="109" y="3"/>
                  </a:cubicBezTo>
                  <a:cubicBezTo>
                    <a:pt x="83" y="0"/>
                    <a:pt x="57" y="8"/>
                    <a:pt x="37" y="25"/>
                  </a:cubicBezTo>
                  <a:cubicBezTo>
                    <a:pt x="16" y="43"/>
                    <a:pt x="4" y="69"/>
                    <a:pt x="2" y="96"/>
                  </a:cubicBezTo>
                  <a:cubicBezTo>
                    <a:pt x="0" y="124"/>
                    <a:pt x="10" y="152"/>
                    <a:pt x="28" y="171"/>
                  </a:cubicBezTo>
                  <a:cubicBezTo>
                    <a:pt x="47" y="192"/>
                    <a:pt x="74" y="203"/>
                    <a:pt x="100" y="203"/>
                  </a:cubicBezTo>
                  <a:cubicBezTo>
                    <a:pt x="123" y="203"/>
                    <a:pt x="146" y="195"/>
                    <a:pt x="164" y="180"/>
                  </a:cubicBezTo>
                  <a:cubicBezTo>
                    <a:pt x="206" y="144"/>
                    <a:pt x="211" y="81"/>
                    <a:pt x="17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2" name="任意多边形: 形状 471">
              <a:extLst>
                <a:ext uri="{FF2B5EF4-FFF2-40B4-BE49-F238E27FC236}">
                  <a16:creationId xmlns:a16="http://schemas.microsoft.com/office/drawing/2014/main" id="{02E3E045-A714-8585-33F9-F7A0DB514280}"/>
                </a:ext>
              </a:extLst>
            </p:cNvPr>
            <p:cNvSpPr>
              <a:spLocks/>
            </p:cNvSpPr>
            <p:nvPr/>
          </p:nvSpPr>
          <p:spPr bwMode="auto">
            <a:xfrm>
              <a:off x="2314" y="2526"/>
              <a:ext cx="75" cy="72"/>
            </a:xfrm>
            <a:custGeom>
              <a:avLst/>
              <a:gdLst>
                <a:gd name="T0" fmla="*/ 39 w 205"/>
                <a:gd name="T1" fmla="*/ 176 h 197"/>
                <a:gd name="T2" fmla="*/ 97 w 205"/>
                <a:gd name="T3" fmla="*/ 197 h 197"/>
                <a:gd name="T4" fmla="*/ 170 w 205"/>
                <a:gd name="T5" fmla="*/ 163 h 197"/>
                <a:gd name="T6" fmla="*/ 161 w 205"/>
                <a:gd name="T7" fmla="*/ 26 h 197"/>
                <a:gd name="T8" fmla="*/ 91 w 205"/>
                <a:gd name="T9" fmla="*/ 2 h 197"/>
                <a:gd name="T10" fmla="*/ 25 w 205"/>
                <a:gd name="T11" fmla="*/ 35 h 197"/>
                <a:gd name="T12" fmla="*/ 2 w 205"/>
                <a:gd name="T13" fmla="*/ 109 h 197"/>
                <a:gd name="T14" fmla="*/ 39 w 205"/>
                <a:gd name="T15" fmla="*/ 176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197">
                  <a:moveTo>
                    <a:pt x="39" y="176"/>
                  </a:moveTo>
                  <a:cubicBezTo>
                    <a:pt x="56" y="190"/>
                    <a:pt x="77" y="197"/>
                    <a:pt x="97" y="197"/>
                  </a:cubicBezTo>
                  <a:cubicBezTo>
                    <a:pt x="124" y="197"/>
                    <a:pt x="152" y="185"/>
                    <a:pt x="170" y="163"/>
                  </a:cubicBezTo>
                  <a:cubicBezTo>
                    <a:pt x="205" y="123"/>
                    <a:pt x="201" y="61"/>
                    <a:pt x="161" y="26"/>
                  </a:cubicBezTo>
                  <a:cubicBezTo>
                    <a:pt x="142" y="8"/>
                    <a:pt x="117" y="0"/>
                    <a:pt x="91" y="2"/>
                  </a:cubicBezTo>
                  <a:cubicBezTo>
                    <a:pt x="65" y="4"/>
                    <a:pt x="42" y="15"/>
                    <a:pt x="25" y="35"/>
                  </a:cubicBezTo>
                  <a:cubicBezTo>
                    <a:pt x="8" y="55"/>
                    <a:pt x="0" y="82"/>
                    <a:pt x="2" y="109"/>
                  </a:cubicBezTo>
                  <a:cubicBezTo>
                    <a:pt x="5" y="136"/>
                    <a:pt x="18" y="160"/>
                    <a:pt x="39"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3" name="任意多边形: 形状 472">
              <a:extLst>
                <a:ext uri="{FF2B5EF4-FFF2-40B4-BE49-F238E27FC236}">
                  <a16:creationId xmlns:a16="http://schemas.microsoft.com/office/drawing/2014/main" id="{50625F1C-A34E-69A9-2491-2F09F88F7344}"/>
                </a:ext>
              </a:extLst>
            </p:cNvPr>
            <p:cNvSpPr>
              <a:spLocks/>
            </p:cNvSpPr>
            <p:nvPr/>
          </p:nvSpPr>
          <p:spPr bwMode="auto">
            <a:xfrm>
              <a:off x="2424" y="2401"/>
              <a:ext cx="73" cy="70"/>
            </a:xfrm>
            <a:custGeom>
              <a:avLst/>
              <a:gdLst>
                <a:gd name="T0" fmla="*/ 51 w 202"/>
                <a:gd name="T1" fmla="*/ 181 h 193"/>
                <a:gd name="T2" fmla="*/ 95 w 202"/>
                <a:gd name="T3" fmla="*/ 193 h 193"/>
                <a:gd name="T4" fmla="*/ 175 w 202"/>
                <a:gd name="T5" fmla="*/ 148 h 193"/>
                <a:gd name="T6" fmla="*/ 146 w 202"/>
                <a:gd name="T7" fmla="*/ 18 h 193"/>
                <a:gd name="T8" fmla="*/ 75 w 202"/>
                <a:gd name="T9" fmla="*/ 6 h 193"/>
                <a:gd name="T10" fmla="*/ 17 w 202"/>
                <a:gd name="T11" fmla="*/ 48 h 193"/>
                <a:gd name="T12" fmla="*/ 6 w 202"/>
                <a:gd name="T13" fmla="*/ 123 h 193"/>
                <a:gd name="T14" fmla="*/ 51 w 202"/>
                <a:gd name="T15" fmla="*/ 181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193">
                  <a:moveTo>
                    <a:pt x="51" y="181"/>
                  </a:moveTo>
                  <a:cubicBezTo>
                    <a:pt x="65" y="189"/>
                    <a:pt x="80" y="193"/>
                    <a:pt x="95" y="193"/>
                  </a:cubicBezTo>
                  <a:cubicBezTo>
                    <a:pt x="127" y="193"/>
                    <a:pt x="158" y="177"/>
                    <a:pt x="175" y="148"/>
                  </a:cubicBezTo>
                  <a:cubicBezTo>
                    <a:pt x="202" y="104"/>
                    <a:pt x="189" y="45"/>
                    <a:pt x="146" y="18"/>
                  </a:cubicBezTo>
                  <a:cubicBezTo>
                    <a:pt x="125" y="4"/>
                    <a:pt x="100" y="0"/>
                    <a:pt x="75" y="6"/>
                  </a:cubicBezTo>
                  <a:cubicBezTo>
                    <a:pt x="51" y="12"/>
                    <a:pt x="30" y="27"/>
                    <a:pt x="17" y="48"/>
                  </a:cubicBezTo>
                  <a:cubicBezTo>
                    <a:pt x="4" y="70"/>
                    <a:pt x="0" y="97"/>
                    <a:pt x="6" y="123"/>
                  </a:cubicBezTo>
                  <a:cubicBezTo>
                    <a:pt x="13" y="148"/>
                    <a:pt x="29" y="169"/>
                    <a:pt x="51"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4" name="任意多边形: 形状 473">
              <a:extLst>
                <a:ext uri="{FF2B5EF4-FFF2-40B4-BE49-F238E27FC236}">
                  <a16:creationId xmlns:a16="http://schemas.microsoft.com/office/drawing/2014/main" id="{7C63379A-D384-9713-88A4-4A2F3EE08053}"/>
                </a:ext>
              </a:extLst>
            </p:cNvPr>
            <p:cNvSpPr>
              <a:spLocks/>
            </p:cNvSpPr>
            <p:nvPr/>
          </p:nvSpPr>
          <p:spPr bwMode="auto">
            <a:xfrm>
              <a:off x="2512" y="2264"/>
              <a:ext cx="71" cy="68"/>
            </a:xfrm>
            <a:custGeom>
              <a:avLst/>
              <a:gdLst>
                <a:gd name="T0" fmla="*/ 62 w 195"/>
                <a:gd name="T1" fmla="*/ 181 h 186"/>
                <a:gd name="T2" fmla="*/ 91 w 195"/>
                <a:gd name="T3" fmla="*/ 186 h 186"/>
                <a:gd name="T4" fmla="*/ 176 w 195"/>
                <a:gd name="T5" fmla="*/ 130 h 186"/>
                <a:gd name="T6" fmla="*/ 128 w 195"/>
                <a:gd name="T7" fmla="*/ 10 h 186"/>
                <a:gd name="T8" fmla="*/ 59 w 195"/>
                <a:gd name="T9" fmla="*/ 9 h 186"/>
                <a:gd name="T10" fmla="*/ 9 w 195"/>
                <a:gd name="T11" fmla="*/ 59 h 186"/>
                <a:gd name="T12" fmla="*/ 10 w 195"/>
                <a:gd name="T13" fmla="*/ 132 h 186"/>
                <a:gd name="T14" fmla="*/ 62 w 195"/>
                <a:gd name="T15" fmla="*/ 181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86">
                  <a:moveTo>
                    <a:pt x="62" y="181"/>
                  </a:moveTo>
                  <a:cubicBezTo>
                    <a:pt x="72" y="185"/>
                    <a:pt x="81" y="186"/>
                    <a:pt x="91" y="186"/>
                  </a:cubicBezTo>
                  <a:cubicBezTo>
                    <a:pt x="127" y="186"/>
                    <a:pt x="161" y="165"/>
                    <a:pt x="176" y="130"/>
                  </a:cubicBezTo>
                  <a:cubicBezTo>
                    <a:pt x="195" y="83"/>
                    <a:pt x="173" y="29"/>
                    <a:pt x="128" y="10"/>
                  </a:cubicBezTo>
                  <a:cubicBezTo>
                    <a:pt x="106" y="0"/>
                    <a:pt x="81" y="0"/>
                    <a:pt x="59" y="9"/>
                  </a:cubicBezTo>
                  <a:cubicBezTo>
                    <a:pt x="36" y="19"/>
                    <a:pt x="18" y="36"/>
                    <a:pt x="9" y="59"/>
                  </a:cubicBezTo>
                  <a:cubicBezTo>
                    <a:pt x="0" y="82"/>
                    <a:pt x="0" y="109"/>
                    <a:pt x="10" y="132"/>
                  </a:cubicBezTo>
                  <a:cubicBezTo>
                    <a:pt x="20" y="155"/>
                    <a:pt x="39" y="173"/>
                    <a:pt x="62"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5" name="任意多边形: 形状 474">
              <a:extLst>
                <a:ext uri="{FF2B5EF4-FFF2-40B4-BE49-F238E27FC236}">
                  <a16:creationId xmlns:a16="http://schemas.microsoft.com/office/drawing/2014/main" id="{D2978FF5-7168-9440-12EC-C9739A6D864F}"/>
                </a:ext>
              </a:extLst>
            </p:cNvPr>
            <p:cNvSpPr>
              <a:spLocks/>
            </p:cNvSpPr>
            <p:nvPr/>
          </p:nvSpPr>
          <p:spPr bwMode="auto">
            <a:xfrm>
              <a:off x="2576" y="2118"/>
              <a:ext cx="68" cy="66"/>
            </a:xfrm>
            <a:custGeom>
              <a:avLst/>
              <a:gdLst>
                <a:gd name="T0" fmla="*/ 175 w 187"/>
                <a:gd name="T1" fmla="*/ 113 h 181"/>
                <a:gd name="T2" fmla="*/ 112 w 187"/>
                <a:gd name="T3" fmla="*/ 6 h 181"/>
                <a:gd name="T4" fmla="*/ 46 w 187"/>
                <a:gd name="T5" fmla="*/ 16 h 181"/>
                <a:gd name="T6" fmla="*/ 6 w 187"/>
                <a:gd name="T7" fmla="*/ 71 h 181"/>
                <a:gd name="T8" fmla="*/ 18 w 187"/>
                <a:gd name="T9" fmla="*/ 141 h 181"/>
                <a:gd name="T10" fmla="*/ 74 w 187"/>
                <a:gd name="T11" fmla="*/ 180 h 181"/>
                <a:gd name="T12" fmla="*/ 90 w 187"/>
                <a:gd name="T13" fmla="*/ 181 h 181"/>
                <a:gd name="T14" fmla="*/ 175 w 187"/>
                <a:gd name="T15" fmla="*/ 113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181">
                  <a:moveTo>
                    <a:pt x="175" y="113"/>
                  </a:moveTo>
                  <a:cubicBezTo>
                    <a:pt x="187" y="66"/>
                    <a:pt x="158" y="18"/>
                    <a:pt x="112" y="6"/>
                  </a:cubicBezTo>
                  <a:cubicBezTo>
                    <a:pt x="89" y="0"/>
                    <a:pt x="66" y="4"/>
                    <a:pt x="46" y="16"/>
                  </a:cubicBezTo>
                  <a:cubicBezTo>
                    <a:pt x="25" y="28"/>
                    <a:pt x="11" y="48"/>
                    <a:pt x="6" y="71"/>
                  </a:cubicBezTo>
                  <a:cubicBezTo>
                    <a:pt x="0" y="95"/>
                    <a:pt x="4" y="120"/>
                    <a:pt x="18" y="141"/>
                  </a:cubicBezTo>
                  <a:cubicBezTo>
                    <a:pt x="31" y="161"/>
                    <a:pt x="51" y="175"/>
                    <a:pt x="74" y="180"/>
                  </a:cubicBezTo>
                  <a:cubicBezTo>
                    <a:pt x="79" y="181"/>
                    <a:pt x="85" y="181"/>
                    <a:pt x="90" y="181"/>
                  </a:cubicBezTo>
                  <a:cubicBezTo>
                    <a:pt x="129" y="181"/>
                    <a:pt x="166" y="153"/>
                    <a:pt x="175"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6" name="任意多边形: 形状 475">
              <a:extLst>
                <a:ext uri="{FF2B5EF4-FFF2-40B4-BE49-F238E27FC236}">
                  <a16:creationId xmlns:a16="http://schemas.microsoft.com/office/drawing/2014/main" id="{0CB4BB8E-9984-F325-4C7E-74B27E7714AF}"/>
                </a:ext>
              </a:extLst>
            </p:cNvPr>
            <p:cNvSpPr>
              <a:spLocks/>
            </p:cNvSpPr>
            <p:nvPr/>
          </p:nvSpPr>
          <p:spPr bwMode="auto">
            <a:xfrm>
              <a:off x="2618" y="1966"/>
              <a:ext cx="64" cy="64"/>
            </a:xfrm>
            <a:custGeom>
              <a:avLst/>
              <a:gdLst>
                <a:gd name="T0" fmla="*/ 171 w 175"/>
                <a:gd name="T1" fmla="*/ 95 h 174"/>
                <a:gd name="T2" fmla="*/ 94 w 175"/>
                <a:gd name="T3" fmla="*/ 2 h 174"/>
                <a:gd name="T4" fmla="*/ 33 w 175"/>
                <a:gd name="T5" fmla="*/ 22 h 174"/>
                <a:gd name="T6" fmla="*/ 2 w 175"/>
                <a:gd name="T7" fmla="*/ 81 h 174"/>
                <a:gd name="T8" fmla="*/ 24 w 175"/>
                <a:gd name="T9" fmla="*/ 145 h 174"/>
                <a:gd name="T10" fmla="*/ 84 w 175"/>
                <a:gd name="T11" fmla="*/ 174 h 174"/>
                <a:gd name="T12" fmla="*/ 171 w 175"/>
                <a:gd name="T13" fmla="*/ 95 h 174"/>
              </a:gdLst>
              <a:ahLst/>
              <a:cxnLst>
                <a:cxn ang="0">
                  <a:pos x="T0" y="T1"/>
                </a:cxn>
                <a:cxn ang="0">
                  <a:pos x="T2" y="T3"/>
                </a:cxn>
                <a:cxn ang="0">
                  <a:pos x="T4" y="T5"/>
                </a:cxn>
                <a:cxn ang="0">
                  <a:pos x="T6" y="T7"/>
                </a:cxn>
                <a:cxn ang="0">
                  <a:pos x="T8" y="T9"/>
                </a:cxn>
                <a:cxn ang="0">
                  <a:pos x="T10" y="T11"/>
                </a:cxn>
                <a:cxn ang="0">
                  <a:pos x="T12" y="T13"/>
                </a:cxn>
              </a:cxnLst>
              <a:rect l="0" t="0" r="r" b="b"/>
              <a:pathLst>
                <a:path w="175" h="174">
                  <a:moveTo>
                    <a:pt x="171" y="95"/>
                  </a:moveTo>
                  <a:cubicBezTo>
                    <a:pt x="175" y="48"/>
                    <a:pt x="140" y="6"/>
                    <a:pt x="94" y="2"/>
                  </a:cubicBezTo>
                  <a:cubicBezTo>
                    <a:pt x="72" y="0"/>
                    <a:pt x="50" y="7"/>
                    <a:pt x="33" y="22"/>
                  </a:cubicBezTo>
                  <a:cubicBezTo>
                    <a:pt x="15" y="36"/>
                    <a:pt x="4" y="58"/>
                    <a:pt x="2" y="81"/>
                  </a:cubicBezTo>
                  <a:cubicBezTo>
                    <a:pt x="0" y="104"/>
                    <a:pt x="8" y="128"/>
                    <a:pt x="24" y="145"/>
                  </a:cubicBezTo>
                  <a:cubicBezTo>
                    <a:pt x="40" y="163"/>
                    <a:pt x="61" y="174"/>
                    <a:pt x="84" y="174"/>
                  </a:cubicBezTo>
                  <a:cubicBezTo>
                    <a:pt x="130" y="174"/>
                    <a:pt x="167" y="139"/>
                    <a:pt x="17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7" name="任意多边形: 形状 476">
              <a:extLst>
                <a:ext uri="{FF2B5EF4-FFF2-40B4-BE49-F238E27FC236}">
                  <a16:creationId xmlns:a16="http://schemas.microsoft.com/office/drawing/2014/main" id="{CBD6F1B0-5B49-697C-4996-54B99194F6A0}"/>
                </a:ext>
              </a:extLst>
            </p:cNvPr>
            <p:cNvSpPr>
              <a:spLocks/>
            </p:cNvSpPr>
            <p:nvPr/>
          </p:nvSpPr>
          <p:spPr bwMode="auto">
            <a:xfrm>
              <a:off x="2637" y="1811"/>
              <a:ext cx="61" cy="61"/>
            </a:xfrm>
            <a:custGeom>
              <a:avLst/>
              <a:gdLst>
                <a:gd name="T0" fmla="*/ 137 w 168"/>
                <a:gd name="T1" fmla="*/ 21 h 167"/>
                <a:gd name="T2" fmla="*/ 79 w 168"/>
                <a:gd name="T3" fmla="*/ 1 h 167"/>
                <a:gd name="T4" fmla="*/ 3 w 168"/>
                <a:gd name="T5" fmla="*/ 90 h 167"/>
                <a:gd name="T6" fmla="*/ 33 w 168"/>
                <a:gd name="T7" fmla="*/ 148 h 167"/>
                <a:gd name="T8" fmla="*/ 85 w 168"/>
                <a:gd name="T9" fmla="*/ 167 h 167"/>
                <a:gd name="T10" fmla="*/ 94 w 168"/>
                <a:gd name="T11" fmla="*/ 167 h 167"/>
                <a:gd name="T12" fmla="*/ 165 w 168"/>
                <a:gd name="T13" fmla="*/ 78 h 167"/>
                <a:gd name="T14" fmla="*/ 137 w 168"/>
                <a:gd name="T15" fmla="*/ 21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67">
                  <a:moveTo>
                    <a:pt x="137" y="21"/>
                  </a:moveTo>
                  <a:cubicBezTo>
                    <a:pt x="121" y="7"/>
                    <a:pt x="101" y="0"/>
                    <a:pt x="79" y="1"/>
                  </a:cubicBezTo>
                  <a:cubicBezTo>
                    <a:pt x="34" y="4"/>
                    <a:pt x="0" y="44"/>
                    <a:pt x="3" y="90"/>
                  </a:cubicBezTo>
                  <a:cubicBezTo>
                    <a:pt x="4" y="112"/>
                    <a:pt x="15" y="134"/>
                    <a:pt x="33" y="148"/>
                  </a:cubicBezTo>
                  <a:cubicBezTo>
                    <a:pt x="48" y="161"/>
                    <a:pt x="66" y="167"/>
                    <a:pt x="85" y="167"/>
                  </a:cubicBezTo>
                  <a:cubicBezTo>
                    <a:pt x="88" y="167"/>
                    <a:pt x="91" y="167"/>
                    <a:pt x="94" y="167"/>
                  </a:cubicBezTo>
                  <a:cubicBezTo>
                    <a:pt x="136" y="161"/>
                    <a:pt x="168" y="122"/>
                    <a:pt x="165" y="78"/>
                  </a:cubicBezTo>
                  <a:cubicBezTo>
                    <a:pt x="164" y="56"/>
                    <a:pt x="154" y="36"/>
                    <a:pt x="13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8" name="任意多边形: 形状 477">
              <a:extLst>
                <a:ext uri="{FF2B5EF4-FFF2-40B4-BE49-F238E27FC236}">
                  <a16:creationId xmlns:a16="http://schemas.microsoft.com/office/drawing/2014/main" id="{9B7AF795-65E2-6CC0-768A-09CAED043011}"/>
                </a:ext>
              </a:extLst>
            </p:cNvPr>
            <p:cNvSpPr>
              <a:spLocks/>
            </p:cNvSpPr>
            <p:nvPr/>
          </p:nvSpPr>
          <p:spPr bwMode="auto">
            <a:xfrm>
              <a:off x="2631" y="1654"/>
              <a:ext cx="63" cy="59"/>
            </a:xfrm>
            <a:custGeom>
              <a:avLst/>
              <a:gdLst>
                <a:gd name="T0" fmla="*/ 9 w 172"/>
                <a:gd name="T1" fmla="*/ 100 h 163"/>
                <a:gd name="T2" fmla="*/ 46 w 172"/>
                <a:gd name="T3" fmla="*/ 151 h 163"/>
                <a:gd name="T4" fmla="*/ 87 w 172"/>
                <a:gd name="T5" fmla="*/ 163 h 163"/>
                <a:gd name="T6" fmla="*/ 107 w 172"/>
                <a:gd name="T7" fmla="*/ 160 h 163"/>
                <a:gd name="T8" fmla="*/ 163 w 172"/>
                <a:gd name="T9" fmla="*/ 65 h 163"/>
                <a:gd name="T10" fmla="*/ 128 w 172"/>
                <a:gd name="T11" fmla="*/ 15 h 163"/>
                <a:gd name="T12" fmla="*/ 69 w 172"/>
                <a:gd name="T13" fmla="*/ 5 h 163"/>
                <a:gd name="T14" fmla="*/ 9 w 172"/>
                <a:gd name="T15" fmla="*/ 100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63">
                  <a:moveTo>
                    <a:pt x="9" y="100"/>
                  </a:moveTo>
                  <a:cubicBezTo>
                    <a:pt x="14" y="121"/>
                    <a:pt x="27" y="140"/>
                    <a:pt x="46" y="151"/>
                  </a:cubicBezTo>
                  <a:cubicBezTo>
                    <a:pt x="59" y="159"/>
                    <a:pt x="73" y="163"/>
                    <a:pt x="87" y="163"/>
                  </a:cubicBezTo>
                  <a:cubicBezTo>
                    <a:pt x="94" y="163"/>
                    <a:pt x="101" y="162"/>
                    <a:pt x="107" y="160"/>
                  </a:cubicBezTo>
                  <a:cubicBezTo>
                    <a:pt x="147" y="149"/>
                    <a:pt x="172" y="106"/>
                    <a:pt x="163" y="65"/>
                  </a:cubicBezTo>
                  <a:cubicBezTo>
                    <a:pt x="158" y="44"/>
                    <a:pt x="146" y="26"/>
                    <a:pt x="128" y="15"/>
                  </a:cubicBezTo>
                  <a:cubicBezTo>
                    <a:pt x="110" y="4"/>
                    <a:pt x="90" y="0"/>
                    <a:pt x="69" y="5"/>
                  </a:cubicBezTo>
                  <a:cubicBezTo>
                    <a:pt x="27" y="14"/>
                    <a:pt x="0" y="57"/>
                    <a:pt x="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79" name="任意多边形: 形状 478">
              <a:extLst>
                <a:ext uri="{FF2B5EF4-FFF2-40B4-BE49-F238E27FC236}">
                  <a16:creationId xmlns:a16="http://schemas.microsoft.com/office/drawing/2014/main" id="{1D01FE4B-16C5-A8F8-9F75-19BDF0A74B88}"/>
                </a:ext>
              </a:extLst>
            </p:cNvPr>
            <p:cNvSpPr>
              <a:spLocks/>
            </p:cNvSpPr>
            <p:nvPr/>
          </p:nvSpPr>
          <p:spPr bwMode="auto">
            <a:xfrm>
              <a:off x="2603" y="1500"/>
              <a:ext cx="63" cy="57"/>
            </a:xfrm>
            <a:custGeom>
              <a:avLst/>
              <a:gdLst>
                <a:gd name="T0" fmla="*/ 58 w 171"/>
                <a:gd name="T1" fmla="*/ 7 h 156"/>
                <a:gd name="T2" fmla="*/ 15 w 171"/>
                <a:gd name="T3" fmla="*/ 107 h 156"/>
                <a:gd name="T4" fmla="*/ 58 w 171"/>
                <a:gd name="T5" fmla="*/ 151 h 156"/>
                <a:gd name="T6" fmla="*/ 87 w 171"/>
                <a:gd name="T7" fmla="*/ 156 h 156"/>
                <a:gd name="T8" fmla="*/ 117 w 171"/>
                <a:gd name="T9" fmla="*/ 150 h 156"/>
                <a:gd name="T10" fmla="*/ 157 w 171"/>
                <a:gd name="T11" fmla="*/ 51 h 156"/>
                <a:gd name="T12" fmla="*/ 116 w 171"/>
                <a:gd name="T13" fmla="*/ 8 h 156"/>
                <a:gd name="T14" fmla="*/ 58 w 171"/>
                <a:gd name="T15" fmla="*/ 7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56">
                  <a:moveTo>
                    <a:pt x="58" y="7"/>
                  </a:moveTo>
                  <a:cubicBezTo>
                    <a:pt x="19" y="23"/>
                    <a:pt x="0" y="68"/>
                    <a:pt x="15" y="107"/>
                  </a:cubicBezTo>
                  <a:cubicBezTo>
                    <a:pt x="23" y="127"/>
                    <a:pt x="38" y="143"/>
                    <a:pt x="58" y="151"/>
                  </a:cubicBezTo>
                  <a:cubicBezTo>
                    <a:pt x="67" y="154"/>
                    <a:pt x="77" y="156"/>
                    <a:pt x="87" y="156"/>
                  </a:cubicBezTo>
                  <a:cubicBezTo>
                    <a:pt x="97" y="156"/>
                    <a:pt x="108" y="154"/>
                    <a:pt x="117" y="150"/>
                  </a:cubicBezTo>
                  <a:cubicBezTo>
                    <a:pt x="154" y="133"/>
                    <a:pt x="171" y="89"/>
                    <a:pt x="157" y="51"/>
                  </a:cubicBezTo>
                  <a:cubicBezTo>
                    <a:pt x="149" y="32"/>
                    <a:pt x="135" y="17"/>
                    <a:pt x="116" y="8"/>
                  </a:cubicBezTo>
                  <a:cubicBezTo>
                    <a:pt x="98" y="0"/>
                    <a:pt x="77" y="0"/>
                    <a:pt x="5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0" name="任意多边形: 形状 479">
              <a:extLst>
                <a:ext uri="{FF2B5EF4-FFF2-40B4-BE49-F238E27FC236}">
                  <a16:creationId xmlns:a16="http://schemas.microsoft.com/office/drawing/2014/main" id="{833232A2-CB92-B26F-51F0-4794FAD254AB}"/>
                </a:ext>
              </a:extLst>
            </p:cNvPr>
            <p:cNvSpPr>
              <a:spLocks/>
            </p:cNvSpPr>
            <p:nvPr/>
          </p:nvSpPr>
          <p:spPr bwMode="auto">
            <a:xfrm>
              <a:off x="2554" y="1351"/>
              <a:ext cx="60" cy="54"/>
            </a:xfrm>
            <a:custGeom>
              <a:avLst/>
              <a:gdLst>
                <a:gd name="T0" fmla="*/ 67 w 165"/>
                <a:gd name="T1" fmla="*/ 148 h 150"/>
                <a:gd name="T2" fmla="*/ 83 w 165"/>
                <a:gd name="T3" fmla="*/ 150 h 150"/>
                <a:gd name="T4" fmla="*/ 123 w 165"/>
                <a:gd name="T5" fmla="*/ 138 h 150"/>
                <a:gd name="T6" fmla="*/ 146 w 165"/>
                <a:gd name="T7" fmla="*/ 39 h 150"/>
                <a:gd name="T8" fmla="*/ 101 w 165"/>
                <a:gd name="T9" fmla="*/ 5 h 150"/>
                <a:gd name="T10" fmla="*/ 46 w 165"/>
                <a:gd name="T11" fmla="*/ 12 h 150"/>
                <a:gd name="T12" fmla="*/ 20 w 165"/>
                <a:gd name="T13" fmla="*/ 114 h 150"/>
                <a:gd name="T14" fmla="*/ 67 w 165"/>
                <a:gd name="T15" fmla="*/ 148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50">
                  <a:moveTo>
                    <a:pt x="67" y="148"/>
                  </a:moveTo>
                  <a:cubicBezTo>
                    <a:pt x="72" y="150"/>
                    <a:pt x="78" y="150"/>
                    <a:pt x="83" y="150"/>
                  </a:cubicBezTo>
                  <a:cubicBezTo>
                    <a:pt x="97" y="150"/>
                    <a:pt x="111" y="146"/>
                    <a:pt x="123" y="138"/>
                  </a:cubicBezTo>
                  <a:cubicBezTo>
                    <a:pt x="155" y="117"/>
                    <a:pt x="165" y="73"/>
                    <a:pt x="146" y="39"/>
                  </a:cubicBezTo>
                  <a:cubicBezTo>
                    <a:pt x="136" y="22"/>
                    <a:pt x="120" y="9"/>
                    <a:pt x="101" y="5"/>
                  </a:cubicBezTo>
                  <a:cubicBezTo>
                    <a:pt x="82" y="0"/>
                    <a:pt x="63" y="2"/>
                    <a:pt x="46" y="12"/>
                  </a:cubicBezTo>
                  <a:cubicBezTo>
                    <a:pt x="11" y="33"/>
                    <a:pt x="0" y="79"/>
                    <a:pt x="20" y="114"/>
                  </a:cubicBezTo>
                  <a:cubicBezTo>
                    <a:pt x="30" y="131"/>
                    <a:pt x="47" y="144"/>
                    <a:pt x="67"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1" name="任意多边形: 形状 480">
              <a:extLst>
                <a:ext uri="{FF2B5EF4-FFF2-40B4-BE49-F238E27FC236}">
                  <a16:creationId xmlns:a16="http://schemas.microsoft.com/office/drawing/2014/main" id="{2C7E3B03-343D-3AB4-C2F1-3DE1D44469C6}"/>
                </a:ext>
              </a:extLst>
            </p:cNvPr>
            <p:cNvSpPr>
              <a:spLocks/>
            </p:cNvSpPr>
            <p:nvPr/>
          </p:nvSpPr>
          <p:spPr bwMode="auto">
            <a:xfrm>
              <a:off x="2483" y="1209"/>
              <a:ext cx="57" cy="53"/>
            </a:xfrm>
            <a:custGeom>
              <a:avLst/>
              <a:gdLst>
                <a:gd name="T0" fmla="*/ 85 w 156"/>
                <a:gd name="T1" fmla="*/ 2 h 144"/>
                <a:gd name="T2" fmla="*/ 34 w 156"/>
                <a:gd name="T3" fmla="*/ 18 h 144"/>
                <a:gd name="T4" fmla="*/ 24 w 156"/>
                <a:gd name="T5" fmla="*/ 118 h 144"/>
                <a:gd name="T6" fmla="*/ 73 w 156"/>
                <a:gd name="T7" fmla="*/ 143 h 144"/>
                <a:gd name="T8" fmla="*/ 78 w 156"/>
                <a:gd name="T9" fmla="*/ 144 h 144"/>
                <a:gd name="T10" fmla="*/ 126 w 156"/>
                <a:gd name="T11" fmla="*/ 125 h 144"/>
                <a:gd name="T12" fmla="*/ 132 w 156"/>
                <a:gd name="T13" fmla="*/ 27 h 144"/>
                <a:gd name="T14" fmla="*/ 85 w 156"/>
                <a:gd name="T15" fmla="*/ 2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44">
                  <a:moveTo>
                    <a:pt x="85" y="2"/>
                  </a:moveTo>
                  <a:cubicBezTo>
                    <a:pt x="66" y="0"/>
                    <a:pt x="48" y="6"/>
                    <a:pt x="34" y="18"/>
                  </a:cubicBezTo>
                  <a:cubicBezTo>
                    <a:pt x="4" y="43"/>
                    <a:pt x="0" y="88"/>
                    <a:pt x="24" y="118"/>
                  </a:cubicBezTo>
                  <a:cubicBezTo>
                    <a:pt x="36" y="133"/>
                    <a:pt x="54" y="142"/>
                    <a:pt x="73" y="143"/>
                  </a:cubicBezTo>
                  <a:cubicBezTo>
                    <a:pt x="75" y="144"/>
                    <a:pt x="77" y="144"/>
                    <a:pt x="78" y="144"/>
                  </a:cubicBezTo>
                  <a:cubicBezTo>
                    <a:pt x="96" y="144"/>
                    <a:pt x="113" y="137"/>
                    <a:pt x="126" y="125"/>
                  </a:cubicBezTo>
                  <a:cubicBezTo>
                    <a:pt x="153" y="100"/>
                    <a:pt x="156" y="56"/>
                    <a:pt x="132" y="27"/>
                  </a:cubicBezTo>
                  <a:cubicBezTo>
                    <a:pt x="120" y="13"/>
                    <a:pt x="103" y="4"/>
                    <a:pt x="8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2" name="任意多边形: 形状 481">
              <a:extLst>
                <a:ext uri="{FF2B5EF4-FFF2-40B4-BE49-F238E27FC236}">
                  <a16:creationId xmlns:a16="http://schemas.microsoft.com/office/drawing/2014/main" id="{18868B7B-E4B3-4BB5-D8E2-E88BB2026BCC}"/>
                </a:ext>
              </a:extLst>
            </p:cNvPr>
            <p:cNvSpPr>
              <a:spLocks/>
            </p:cNvSpPr>
            <p:nvPr/>
          </p:nvSpPr>
          <p:spPr bwMode="auto">
            <a:xfrm>
              <a:off x="2388" y="1079"/>
              <a:ext cx="55" cy="50"/>
            </a:xfrm>
            <a:custGeom>
              <a:avLst/>
              <a:gdLst>
                <a:gd name="T0" fmla="*/ 31 w 150"/>
                <a:gd name="T1" fmla="*/ 120 h 137"/>
                <a:gd name="T2" fmla="*/ 75 w 150"/>
                <a:gd name="T3" fmla="*/ 137 h 137"/>
                <a:gd name="T4" fmla="*/ 81 w 150"/>
                <a:gd name="T5" fmla="*/ 137 h 137"/>
                <a:gd name="T6" fmla="*/ 128 w 150"/>
                <a:gd name="T7" fmla="*/ 111 h 137"/>
                <a:gd name="T8" fmla="*/ 119 w 150"/>
                <a:gd name="T9" fmla="*/ 18 h 137"/>
                <a:gd name="T10" fmla="*/ 70 w 150"/>
                <a:gd name="T11" fmla="*/ 1 h 137"/>
                <a:gd name="T12" fmla="*/ 24 w 150"/>
                <a:gd name="T13" fmla="*/ 24 h 137"/>
                <a:gd name="T14" fmla="*/ 31 w 150"/>
                <a:gd name="T15" fmla="*/ 12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31" y="120"/>
                  </a:moveTo>
                  <a:cubicBezTo>
                    <a:pt x="43" y="131"/>
                    <a:pt x="59" y="137"/>
                    <a:pt x="75" y="137"/>
                  </a:cubicBezTo>
                  <a:cubicBezTo>
                    <a:pt x="77" y="137"/>
                    <a:pt x="79" y="137"/>
                    <a:pt x="81" y="137"/>
                  </a:cubicBezTo>
                  <a:cubicBezTo>
                    <a:pt x="99" y="135"/>
                    <a:pt x="116" y="126"/>
                    <a:pt x="128" y="111"/>
                  </a:cubicBezTo>
                  <a:cubicBezTo>
                    <a:pt x="150" y="83"/>
                    <a:pt x="146" y="41"/>
                    <a:pt x="119" y="18"/>
                  </a:cubicBezTo>
                  <a:cubicBezTo>
                    <a:pt x="106" y="6"/>
                    <a:pt x="89" y="0"/>
                    <a:pt x="70" y="1"/>
                  </a:cubicBezTo>
                  <a:cubicBezTo>
                    <a:pt x="52" y="2"/>
                    <a:pt x="36" y="10"/>
                    <a:pt x="24" y="24"/>
                  </a:cubicBezTo>
                  <a:cubicBezTo>
                    <a:pt x="0" y="52"/>
                    <a:pt x="3" y="95"/>
                    <a:pt x="31"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3" name="任意多边形: 形状 482">
              <a:extLst>
                <a:ext uri="{FF2B5EF4-FFF2-40B4-BE49-F238E27FC236}">
                  <a16:creationId xmlns:a16="http://schemas.microsoft.com/office/drawing/2014/main" id="{0D71C8CB-D86E-0FCA-E7F4-554865BD255B}"/>
                </a:ext>
              </a:extLst>
            </p:cNvPr>
            <p:cNvSpPr>
              <a:spLocks/>
            </p:cNvSpPr>
            <p:nvPr/>
          </p:nvSpPr>
          <p:spPr bwMode="auto">
            <a:xfrm>
              <a:off x="2272" y="961"/>
              <a:ext cx="53" cy="49"/>
            </a:xfrm>
            <a:custGeom>
              <a:avLst/>
              <a:gdLst>
                <a:gd name="T0" fmla="*/ 73 w 146"/>
                <a:gd name="T1" fmla="*/ 133 h 133"/>
                <a:gd name="T2" fmla="*/ 89 w 146"/>
                <a:gd name="T3" fmla="*/ 131 h 133"/>
                <a:gd name="T4" fmla="*/ 129 w 146"/>
                <a:gd name="T5" fmla="*/ 100 h 133"/>
                <a:gd name="T6" fmla="*/ 107 w 146"/>
                <a:gd name="T7" fmla="*/ 12 h 133"/>
                <a:gd name="T8" fmla="*/ 58 w 146"/>
                <a:gd name="T9" fmla="*/ 4 h 133"/>
                <a:gd name="T10" fmla="*/ 18 w 146"/>
                <a:gd name="T11" fmla="*/ 34 h 133"/>
                <a:gd name="T12" fmla="*/ 39 w 146"/>
                <a:gd name="T13" fmla="*/ 123 h 133"/>
                <a:gd name="T14" fmla="*/ 73 w 146"/>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33">
                  <a:moveTo>
                    <a:pt x="73" y="133"/>
                  </a:moveTo>
                  <a:cubicBezTo>
                    <a:pt x="78" y="133"/>
                    <a:pt x="84" y="132"/>
                    <a:pt x="89" y="131"/>
                  </a:cubicBezTo>
                  <a:cubicBezTo>
                    <a:pt x="106" y="127"/>
                    <a:pt x="121" y="115"/>
                    <a:pt x="129" y="100"/>
                  </a:cubicBezTo>
                  <a:cubicBezTo>
                    <a:pt x="146" y="70"/>
                    <a:pt x="136" y="30"/>
                    <a:pt x="107" y="12"/>
                  </a:cubicBezTo>
                  <a:cubicBezTo>
                    <a:pt x="92" y="3"/>
                    <a:pt x="75" y="0"/>
                    <a:pt x="58" y="4"/>
                  </a:cubicBezTo>
                  <a:cubicBezTo>
                    <a:pt x="42" y="8"/>
                    <a:pt x="27" y="19"/>
                    <a:pt x="18" y="34"/>
                  </a:cubicBezTo>
                  <a:cubicBezTo>
                    <a:pt x="0" y="64"/>
                    <a:pt x="9" y="104"/>
                    <a:pt x="39" y="123"/>
                  </a:cubicBezTo>
                  <a:cubicBezTo>
                    <a:pt x="49" y="130"/>
                    <a:pt x="61" y="133"/>
                    <a:pt x="73"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4" name="任意多边形: 形状 483">
              <a:extLst>
                <a:ext uri="{FF2B5EF4-FFF2-40B4-BE49-F238E27FC236}">
                  <a16:creationId xmlns:a16="http://schemas.microsoft.com/office/drawing/2014/main" id="{5D95660A-F5A9-1375-08FF-53A7EC1DE553}"/>
                </a:ext>
              </a:extLst>
            </p:cNvPr>
            <p:cNvSpPr>
              <a:spLocks/>
            </p:cNvSpPr>
            <p:nvPr/>
          </p:nvSpPr>
          <p:spPr bwMode="auto">
            <a:xfrm>
              <a:off x="2141" y="866"/>
              <a:ext cx="51" cy="46"/>
            </a:xfrm>
            <a:custGeom>
              <a:avLst/>
              <a:gdLst>
                <a:gd name="T0" fmla="*/ 46 w 139"/>
                <a:gd name="T1" fmla="*/ 122 h 126"/>
                <a:gd name="T2" fmla="*/ 70 w 139"/>
                <a:gd name="T3" fmla="*/ 126 h 126"/>
                <a:gd name="T4" fmla="*/ 94 w 139"/>
                <a:gd name="T5" fmla="*/ 121 h 126"/>
                <a:gd name="T6" fmla="*/ 128 w 139"/>
                <a:gd name="T7" fmla="*/ 85 h 126"/>
                <a:gd name="T8" fmla="*/ 93 w 139"/>
                <a:gd name="T9" fmla="*/ 6 h 126"/>
                <a:gd name="T10" fmla="*/ 46 w 139"/>
                <a:gd name="T11" fmla="*/ 6 h 126"/>
                <a:gd name="T12" fmla="*/ 13 w 139"/>
                <a:gd name="T13" fmla="*/ 40 h 126"/>
                <a:gd name="T14" fmla="*/ 46 w 139"/>
                <a:gd name="T15" fmla="*/ 122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26">
                  <a:moveTo>
                    <a:pt x="46" y="122"/>
                  </a:moveTo>
                  <a:cubicBezTo>
                    <a:pt x="54" y="125"/>
                    <a:pt x="62" y="126"/>
                    <a:pt x="70" y="126"/>
                  </a:cubicBezTo>
                  <a:cubicBezTo>
                    <a:pt x="78" y="126"/>
                    <a:pt x="86" y="125"/>
                    <a:pt x="94" y="121"/>
                  </a:cubicBezTo>
                  <a:cubicBezTo>
                    <a:pt x="110" y="114"/>
                    <a:pt x="122" y="101"/>
                    <a:pt x="128" y="85"/>
                  </a:cubicBezTo>
                  <a:cubicBezTo>
                    <a:pt x="139" y="54"/>
                    <a:pt x="123" y="19"/>
                    <a:pt x="93" y="6"/>
                  </a:cubicBezTo>
                  <a:cubicBezTo>
                    <a:pt x="78" y="0"/>
                    <a:pt x="61" y="0"/>
                    <a:pt x="46" y="6"/>
                  </a:cubicBezTo>
                  <a:cubicBezTo>
                    <a:pt x="31" y="13"/>
                    <a:pt x="19" y="25"/>
                    <a:pt x="13" y="40"/>
                  </a:cubicBezTo>
                  <a:cubicBezTo>
                    <a:pt x="0" y="72"/>
                    <a:pt x="15" y="109"/>
                    <a:pt x="4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5" name="任意多边形: 形状 484">
              <a:extLst>
                <a:ext uri="{FF2B5EF4-FFF2-40B4-BE49-F238E27FC236}">
                  <a16:creationId xmlns:a16="http://schemas.microsoft.com/office/drawing/2014/main" id="{2C0AF0EC-5973-7A17-E31D-9F5BF8C4B55E}"/>
                </a:ext>
              </a:extLst>
            </p:cNvPr>
            <p:cNvSpPr>
              <a:spLocks/>
            </p:cNvSpPr>
            <p:nvPr/>
          </p:nvSpPr>
          <p:spPr bwMode="auto">
            <a:xfrm>
              <a:off x="2002" y="794"/>
              <a:ext cx="46" cy="44"/>
            </a:xfrm>
            <a:custGeom>
              <a:avLst/>
              <a:gdLst>
                <a:gd name="T0" fmla="*/ 51 w 127"/>
                <a:gd name="T1" fmla="*/ 120 h 121"/>
                <a:gd name="T2" fmla="*/ 64 w 127"/>
                <a:gd name="T3" fmla="*/ 121 h 121"/>
                <a:gd name="T4" fmla="*/ 96 w 127"/>
                <a:gd name="T5" fmla="*/ 112 h 121"/>
                <a:gd name="T6" fmla="*/ 122 w 127"/>
                <a:gd name="T7" fmla="*/ 73 h 121"/>
                <a:gd name="T8" fmla="*/ 77 w 127"/>
                <a:gd name="T9" fmla="*/ 4 h 121"/>
                <a:gd name="T10" fmla="*/ 33 w 127"/>
                <a:gd name="T11" fmla="*/ 11 h 121"/>
                <a:gd name="T12" fmla="*/ 7 w 127"/>
                <a:gd name="T13" fmla="*/ 49 h 121"/>
                <a:gd name="T14" fmla="*/ 51 w 127"/>
                <a:gd name="T15" fmla="*/ 12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1">
                  <a:moveTo>
                    <a:pt x="51" y="120"/>
                  </a:moveTo>
                  <a:cubicBezTo>
                    <a:pt x="55" y="121"/>
                    <a:pt x="59" y="121"/>
                    <a:pt x="64" y="121"/>
                  </a:cubicBezTo>
                  <a:cubicBezTo>
                    <a:pt x="75" y="121"/>
                    <a:pt x="86" y="118"/>
                    <a:pt x="96" y="112"/>
                  </a:cubicBezTo>
                  <a:cubicBezTo>
                    <a:pt x="109" y="103"/>
                    <a:pt x="119" y="89"/>
                    <a:pt x="122" y="73"/>
                  </a:cubicBezTo>
                  <a:cubicBezTo>
                    <a:pt x="127" y="42"/>
                    <a:pt x="107" y="11"/>
                    <a:pt x="77" y="4"/>
                  </a:cubicBezTo>
                  <a:cubicBezTo>
                    <a:pt x="62" y="0"/>
                    <a:pt x="46" y="3"/>
                    <a:pt x="33" y="11"/>
                  </a:cubicBezTo>
                  <a:cubicBezTo>
                    <a:pt x="20" y="20"/>
                    <a:pt x="10" y="33"/>
                    <a:pt x="7" y="49"/>
                  </a:cubicBezTo>
                  <a:cubicBezTo>
                    <a:pt x="0" y="81"/>
                    <a:pt x="19" y="113"/>
                    <a:pt x="51"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6" name="任意多边形: 形状 485">
              <a:extLst>
                <a:ext uri="{FF2B5EF4-FFF2-40B4-BE49-F238E27FC236}">
                  <a16:creationId xmlns:a16="http://schemas.microsoft.com/office/drawing/2014/main" id="{82B80772-B484-2A7C-7521-78C8D5659EF2}"/>
                </a:ext>
              </a:extLst>
            </p:cNvPr>
            <p:cNvSpPr>
              <a:spLocks/>
            </p:cNvSpPr>
            <p:nvPr/>
          </p:nvSpPr>
          <p:spPr bwMode="auto">
            <a:xfrm>
              <a:off x="1856" y="746"/>
              <a:ext cx="41" cy="42"/>
            </a:xfrm>
            <a:custGeom>
              <a:avLst/>
              <a:gdLst>
                <a:gd name="T0" fmla="*/ 54 w 114"/>
                <a:gd name="T1" fmla="*/ 113 h 114"/>
                <a:gd name="T2" fmla="*/ 58 w 114"/>
                <a:gd name="T3" fmla="*/ 114 h 114"/>
                <a:gd name="T4" fmla="*/ 95 w 114"/>
                <a:gd name="T5" fmla="*/ 99 h 114"/>
                <a:gd name="T6" fmla="*/ 114 w 114"/>
                <a:gd name="T7" fmla="*/ 58 h 114"/>
                <a:gd name="T8" fmla="*/ 61 w 114"/>
                <a:gd name="T9" fmla="*/ 1 h 114"/>
                <a:gd name="T10" fmla="*/ 21 w 114"/>
                <a:gd name="T11" fmla="*/ 15 h 114"/>
                <a:gd name="T12" fmla="*/ 2 w 114"/>
                <a:gd name="T13" fmla="*/ 54 h 114"/>
                <a:gd name="T14" fmla="*/ 54 w 114"/>
                <a:gd name="T15" fmla="*/ 113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4">
                  <a:moveTo>
                    <a:pt x="54" y="113"/>
                  </a:moveTo>
                  <a:cubicBezTo>
                    <a:pt x="55" y="113"/>
                    <a:pt x="57" y="114"/>
                    <a:pt x="58" y="114"/>
                  </a:cubicBezTo>
                  <a:cubicBezTo>
                    <a:pt x="72" y="114"/>
                    <a:pt x="85" y="108"/>
                    <a:pt x="95" y="99"/>
                  </a:cubicBezTo>
                  <a:cubicBezTo>
                    <a:pt x="107" y="88"/>
                    <a:pt x="113" y="74"/>
                    <a:pt x="114" y="58"/>
                  </a:cubicBezTo>
                  <a:cubicBezTo>
                    <a:pt x="114" y="28"/>
                    <a:pt x="91" y="2"/>
                    <a:pt x="61" y="1"/>
                  </a:cubicBezTo>
                  <a:cubicBezTo>
                    <a:pt x="46" y="0"/>
                    <a:pt x="32" y="5"/>
                    <a:pt x="21" y="15"/>
                  </a:cubicBezTo>
                  <a:cubicBezTo>
                    <a:pt x="10" y="25"/>
                    <a:pt x="3" y="38"/>
                    <a:pt x="2" y="54"/>
                  </a:cubicBezTo>
                  <a:cubicBezTo>
                    <a:pt x="0" y="85"/>
                    <a:pt x="24" y="112"/>
                    <a:pt x="54"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7" name="任意多边形: 形状 486">
              <a:extLst>
                <a:ext uri="{FF2B5EF4-FFF2-40B4-BE49-F238E27FC236}">
                  <a16:creationId xmlns:a16="http://schemas.microsoft.com/office/drawing/2014/main" id="{853F075E-E49B-062C-694B-D565BF4207FA}"/>
                </a:ext>
              </a:extLst>
            </p:cNvPr>
            <p:cNvSpPr>
              <a:spLocks/>
            </p:cNvSpPr>
            <p:nvPr/>
          </p:nvSpPr>
          <p:spPr bwMode="auto">
            <a:xfrm>
              <a:off x="1704" y="721"/>
              <a:ext cx="40" cy="40"/>
            </a:xfrm>
            <a:custGeom>
              <a:avLst/>
              <a:gdLst>
                <a:gd name="T0" fmla="*/ 55 w 109"/>
                <a:gd name="T1" fmla="*/ 110 h 110"/>
                <a:gd name="T2" fmla="*/ 61 w 109"/>
                <a:gd name="T3" fmla="*/ 110 h 110"/>
                <a:gd name="T4" fmla="*/ 96 w 109"/>
                <a:gd name="T5" fmla="*/ 90 h 110"/>
                <a:gd name="T6" fmla="*/ 108 w 109"/>
                <a:gd name="T7" fmla="*/ 49 h 110"/>
                <a:gd name="T8" fmla="*/ 50 w 109"/>
                <a:gd name="T9" fmla="*/ 3 h 110"/>
                <a:gd name="T10" fmla="*/ 3 w 109"/>
                <a:gd name="T11" fmla="*/ 62 h 110"/>
                <a:gd name="T12" fmla="*/ 22 w 109"/>
                <a:gd name="T13" fmla="*/ 98 h 110"/>
                <a:gd name="T14" fmla="*/ 55 w 1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10">
                  <a:moveTo>
                    <a:pt x="55" y="110"/>
                  </a:moveTo>
                  <a:cubicBezTo>
                    <a:pt x="57" y="110"/>
                    <a:pt x="59" y="110"/>
                    <a:pt x="61" y="110"/>
                  </a:cubicBezTo>
                  <a:cubicBezTo>
                    <a:pt x="75" y="108"/>
                    <a:pt x="87" y="101"/>
                    <a:pt x="96" y="90"/>
                  </a:cubicBezTo>
                  <a:cubicBezTo>
                    <a:pt x="105" y="78"/>
                    <a:pt x="109" y="63"/>
                    <a:pt x="108" y="49"/>
                  </a:cubicBezTo>
                  <a:cubicBezTo>
                    <a:pt x="104" y="21"/>
                    <a:pt x="77" y="0"/>
                    <a:pt x="50" y="3"/>
                  </a:cubicBezTo>
                  <a:cubicBezTo>
                    <a:pt x="21" y="6"/>
                    <a:pt x="0" y="32"/>
                    <a:pt x="3" y="62"/>
                  </a:cubicBezTo>
                  <a:cubicBezTo>
                    <a:pt x="4" y="76"/>
                    <a:pt x="11" y="89"/>
                    <a:pt x="22" y="98"/>
                  </a:cubicBezTo>
                  <a:cubicBezTo>
                    <a:pt x="32" y="106"/>
                    <a:pt x="43" y="110"/>
                    <a:pt x="5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8" name="任意多边形: 形状 487">
              <a:extLst>
                <a:ext uri="{FF2B5EF4-FFF2-40B4-BE49-F238E27FC236}">
                  <a16:creationId xmlns:a16="http://schemas.microsoft.com/office/drawing/2014/main" id="{F2FB8259-535B-A037-67E6-923A75BD1624}"/>
                </a:ext>
              </a:extLst>
            </p:cNvPr>
            <p:cNvSpPr>
              <a:spLocks/>
            </p:cNvSpPr>
            <p:nvPr/>
          </p:nvSpPr>
          <p:spPr bwMode="auto">
            <a:xfrm>
              <a:off x="1550" y="718"/>
              <a:ext cx="39" cy="39"/>
            </a:xfrm>
            <a:custGeom>
              <a:avLst/>
              <a:gdLst>
                <a:gd name="T0" fmla="*/ 55 w 107"/>
                <a:gd name="T1" fmla="*/ 107 h 107"/>
                <a:gd name="T2" fmla="*/ 68 w 107"/>
                <a:gd name="T3" fmla="*/ 105 h 107"/>
                <a:gd name="T4" fmla="*/ 99 w 107"/>
                <a:gd name="T5" fmla="*/ 81 h 107"/>
                <a:gd name="T6" fmla="*/ 103 w 107"/>
                <a:gd name="T7" fmla="*/ 42 h 107"/>
                <a:gd name="T8" fmla="*/ 42 w 107"/>
                <a:gd name="T9" fmla="*/ 7 h 107"/>
                <a:gd name="T10" fmla="*/ 7 w 107"/>
                <a:gd name="T11" fmla="*/ 69 h 107"/>
                <a:gd name="T12" fmla="*/ 31 w 107"/>
                <a:gd name="T13" fmla="*/ 100 h 107"/>
                <a:gd name="T14" fmla="*/ 55 w 107"/>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7">
                  <a:moveTo>
                    <a:pt x="55" y="107"/>
                  </a:moveTo>
                  <a:cubicBezTo>
                    <a:pt x="60" y="107"/>
                    <a:pt x="64" y="106"/>
                    <a:pt x="68" y="105"/>
                  </a:cubicBezTo>
                  <a:cubicBezTo>
                    <a:pt x="81" y="102"/>
                    <a:pt x="92" y="93"/>
                    <a:pt x="99" y="81"/>
                  </a:cubicBezTo>
                  <a:cubicBezTo>
                    <a:pt x="105" y="69"/>
                    <a:pt x="107" y="54"/>
                    <a:pt x="103" y="42"/>
                  </a:cubicBezTo>
                  <a:cubicBezTo>
                    <a:pt x="95" y="15"/>
                    <a:pt x="68" y="0"/>
                    <a:pt x="42" y="7"/>
                  </a:cubicBezTo>
                  <a:cubicBezTo>
                    <a:pt x="15" y="15"/>
                    <a:pt x="0" y="43"/>
                    <a:pt x="7" y="69"/>
                  </a:cubicBezTo>
                  <a:cubicBezTo>
                    <a:pt x="10" y="83"/>
                    <a:pt x="19" y="94"/>
                    <a:pt x="31" y="100"/>
                  </a:cubicBezTo>
                  <a:cubicBezTo>
                    <a:pt x="38" y="105"/>
                    <a:pt x="47" y="107"/>
                    <a:pt x="55"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89" name="任意多边形: 形状 488">
              <a:extLst>
                <a:ext uri="{FF2B5EF4-FFF2-40B4-BE49-F238E27FC236}">
                  <a16:creationId xmlns:a16="http://schemas.microsoft.com/office/drawing/2014/main" id="{9F43F936-06B4-2829-C3EE-394E3B3007ED}"/>
                </a:ext>
              </a:extLst>
            </p:cNvPr>
            <p:cNvSpPr>
              <a:spLocks/>
            </p:cNvSpPr>
            <p:nvPr/>
          </p:nvSpPr>
          <p:spPr bwMode="auto">
            <a:xfrm>
              <a:off x="1397" y="740"/>
              <a:ext cx="38" cy="37"/>
            </a:xfrm>
            <a:custGeom>
              <a:avLst/>
              <a:gdLst>
                <a:gd name="T0" fmla="*/ 11 w 102"/>
                <a:gd name="T1" fmla="*/ 74 h 102"/>
                <a:gd name="T2" fmla="*/ 38 w 102"/>
                <a:gd name="T3" fmla="*/ 99 h 102"/>
                <a:gd name="T4" fmla="*/ 54 w 102"/>
                <a:gd name="T5" fmla="*/ 102 h 102"/>
                <a:gd name="T6" fmla="*/ 73 w 102"/>
                <a:gd name="T7" fmla="*/ 97 h 102"/>
                <a:gd name="T8" fmla="*/ 98 w 102"/>
                <a:gd name="T9" fmla="*/ 70 h 102"/>
                <a:gd name="T10" fmla="*/ 96 w 102"/>
                <a:gd name="T11" fmla="*/ 33 h 102"/>
                <a:gd name="T12" fmla="*/ 34 w 102"/>
                <a:gd name="T13" fmla="*/ 11 h 102"/>
                <a:gd name="T14" fmla="*/ 11 w 102"/>
                <a:gd name="T15" fmla="*/ 74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1" y="74"/>
                  </a:moveTo>
                  <a:cubicBezTo>
                    <a:pt x="16" y="86"/>
                    <a:pt x="26" y="94"/>
                    <a:pt x="38" y="99"/>
                  </a:cubicBezTo>
                  <a:cubicBezTo>
                    <a:pt x="43" y="101"/>
                    <a:pt x="48" y="102"/>
                    <a:pt x="54" y="102"/>
                  </a:cubicBezTo>
                  <a:cubicBezTo>
                    <a:pt x="60" y="102"/>
                    <a:pt x="67" y="100"/>
                    <a:pt x="73" y="97"/>
                  </a:cubicBezTo>
                  <a:cubicBezTo>
                    <a:pt x="85" y="92"/>
                    <a:pt x="94" y="82"/>
                    <a:pt x="98" y="70"/>
                  </a:cubicBezTo>
                  <a:cubicBezTo>
                    <a:pt x="102" y="57"/>
                    <a:pt x="102" y="44"/>
                    <a:pt x="96" y="33"/>
                  </a:cubicBezTo>
                  <a:cubicBezTo>
                    <a:pt x="85" y="10"/>
                    <a:pt x="57" y="0"/>
                    <a:pt x="34" y="11"/>
                  </a:cubicBezTo>
                  <a:cubicBezTo>
                    <a:pt x="10" y="22"/>
                    <a:pt x="0" y="50"/>
                    <a:pt x="1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0" name="任意多边形: 形状 489">
              <a:extLst>
                <a:ext uri="{FF2B5EF4-FFF2-40B4-BE49-F238E27FC236}">
                  <a16:creationId xmlns:a16="http://schemas.microsoft.com/office/drawing/2014/main" id="{A076EA5C-BFDD-578A-F16C-CB9D9DD309DF}"/>
                </a:ext>
              </a:extLst>
            </p:cNvPr>
            <p:cNvSpPr>
              <a:spLocks/>
            </p:cNvSpPr>
            <p:nvPr/>
          </p:nvSpPr>
          <p:spPr bwMode="auto">
            <a:xfrm>
              <a:off x="1250" y="785"/>
              <a:ext cx="34" cy="35"/>
            </a:xfrm>
            <a:custGeom>
              <a:avLst/>
              <a:gdLst>
                <a:gd name="T0" fmla="*/ 42 w 95"/>
                <a:gd name="T1" fmla="*/ 95 h 96"/>
                <a:gd name="T2" fmla="*/ 50 w 95"/>
                <a:gd name="T3" fmla="*/ 96 h 96"/>
                <a:gd name="T4" fmla="*/ 75 w 95"/>
                <a:gd name="T5" fmla="*/ 88 h 96"/>
                <a:gd name="T6" fmla="*/ 93 w 95"/>
                <a:gd name="T7" fmla="*/ 58 h 96"/>
                <a:gd name="T8" fmla="*/ 86 w 95"/>
                <a:gd name="T9" fmla="*/ 25 h 96"/>
                <a:gd name="T10" fmla="*/ 24 w 95"/>
                <a:gd name="T11" fmla="*/ 14 h 96"/>
                <a:gd name="T12" fmla="*/ 13 w 95"/>
                <a:gd name="T13" fmla="*/ 76 h 96"/>
                <a:gd name="T14" fmla="*/ 42 w 95"/>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6">
                  <a:moveTo>
                    <a:pt x="42" y="95"/>
                  </a:moveTo>
                  <a:cubicBezTo>
                    <a:pt x="45" y="95"/>
                    <a:pt x="47" y="96"/>
                    <a:pt x="50" y="96"/>
                  </a:cubicBezTo>
                  <a:cubicBezTo>
                    <a:pt x="59" y="96"/>
                    <a:pt x="68" y="93"/>
                    <a:pt x="75" y="88"/>
                  </a:cubicBezTo>
                  <a:cubicBezTo>
                    <a:pt x="85" y="81"/>
                    <a:pt x="91" y="70"/>
                    <a:pt x="93" y="58"/>
                  </a:cubicBezTo>
                  <a:cubicBezTo>
                    <a:pt x="95" y="46"/>
                    <a:pt x="93" y="34"/>
                    <a:pt x="86" y="25"/>
                  </a:cubicBezTo>
                  <a:cubicBezTo>
                    <a:pt x="72" y="5"/>
                    <a:pt x="44" y="0"/>
                    <a:pt x="24" y="14"/>
                  </a:cubicBezTo>
                  <a:cubicBezTo>
                    <a:pt x="5" y="28"/>
                    <a:pt x="0" y="56"/>
                    <a:pt x="13" y="76"/>
                  </a:cubicBezTo>
                  <a:cubicBezTo>
                    <a:pt x="20" y="86"/>
                    <a:pt x="30" y="93"/>
                    <a:pt x="42"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1" name="任意多边形: 形状 490">
              <a:extLst>
                <a:ext uri="{FF2B5EF4-FFF2-40B4-BE49-F238E27FC236}">
                  <a16:creationId xmlns:a16="http://schemas.microsoft.com/office/drawing/2014/main" id="{A8793199-82C0-582A-0819-7A121B6C6DBD}"/>
                </a:ext>
              </a:extLst>
            </p:cNvPr>
            <p:cNvSpPr>
              <a:spLocks/>
            </p:cNvSpPr>
            <p:nvPr/>
          </p:nvSpPr>
          <p:spPr bwMode="auto">
            <a:xfrm>
              <a:off x="1109" y="855"/>
              <a:ext cx="33" cy="31"/>
            </a:xfrm>
            <a:custGeom>
              <a:avLst/>
              <a:gdLst>
                <a:gd name="T0" fmla="*/ 45 w 91"/>
                <a:gd name="T1" fmla="*/ 84 h 84"/>
                <a:gd name="T2" fmla="*/ 75 w 91"/>
                <a:gd name="T3" fmla="*/ 71 h 84"/>
                <a:gd name="T4" fmla="*/ 74 w 91"/>
                <a:gd name="T5" fmla="*/ 12 h 84"/>
                <a:gd name="T6" fmla="*/ 45 w 91"/>
                <a:gd name="T7" fmla="*/ 0 h 84"/>
                <a:gd name="T8" fmla="*/ 16 w 91"/>
                <a:gd name="T9" fmla="*/ 12 h 84"/>
                <a:gd name="T10" fmla="*/ 16 w 91"/>
                <a:gd name="T11" fmla="*/ 71 h 84"/>
                <a:gd name="T12" fmla="*/ 45 w 91"/>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91" h="84">
                  <a:moveTo>
                    <a:pt x="45" y="84"/>
                  </a:moveTo>
                  <a:cubicBezTo>
                    <a:pt x="57" y="84"/>
                    <a:pt x="67" y="79"/>
                    <a:pt x="75" y="71"/>
                  </a:cubicBezTo>
                  <a:cubicBezTo>
                    <a:pt x="91" y="55"/>
                    <a:pt x="91" y="28"/>
                    <a:pt x="74" y="12"/>
                  </a:cubicBezTo>
                  <a:cubicBezTo>
                    <a:pt x="67" y="4"/>
                    <a:pt x="56" y="0"/>
                    <a:pt x="45" y="0"/>
                  </a:cubicBezTo>
                  <a:cubicBezTo>
                    <a:pt x="34" y="0"/>
                    <a:pt x="24" y="4"/>
                    <a:pt x="16" y="12"/>
                  </a:cubicBezTo>
                  <a:cubicBezTo>
                    <a:pt x="0" y="28"/>
                    <a:pt x="0" y="55"/>
                    <a:pt x="16" y="71"/>
                  </a:cubicBezTo>
                  <a:cubicBezTo>
                    <a:pt x="24" y="79"/>
                    <a:pt x="34" y="84"/>
                    <a:pt x="45"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2" name="任意多边形: 形状 491">
              <a:extLst>
                <a:ext uri="{FF2B5EF4-FFF2-40B4-BE49-F238E27FC236}">
                  <a16:creationId xmlns:a16="http://schemas.microsoft.com/office/drawing/2014/main" id="{F1C59583-D98D-BD0A-4E13-BBF279A4DFD9}"/>
                </a:ext>
              </a:extLst>
            </p:cNvPr>
            <p:cNvSpPr>
              <a:spLocks/>
            </p:cNvSpPr>
            <p:nvPr/>
          </p:nvSpPr>
          <p:spPr bwMode="auto">
            <a:xfrm>
              <a:off x="977" y="945"/>
              <a:ext cx="32" cy="30"/>
            </a:xfrm>
            <a:custGeom>
              <a:avLst/>
              <a:gdLst>
                <a:gd name="T0" fmla="*/ 44 w 88"/>
                <a:gd name="T1" fmla="*/ 80 h 80"/>
                <a:gd name="T2" fmla="*/ 51 w 88"/>
                <a:gd name="T3" fmla="*/ 79 h 80"/>
                <a:gd name="T4" fmla="*/ 76 w 88"/>
                <a:gd name="T5" fmla="*/ 62 h 80"/>
                <a:gd name="T6" fmla="*/ 65 w 88"/>
                <a:gd name="T7" fmla="*/ 8 h 80"/>
                <a:gd name="T8" fmla="*/ 36 w 88"/>
                <a:gd name="T9" fmla="*/ 2 h 80"/>
                <a:gd name="T10" fmla="*/ 11 w 88"/>
                <a:gd name="T11" fmla="*/ 19 h 80"/>
                <a:gd name="T12" fmla="*/ 22 w 88"/>
                <a:gd name="T13" fmla="*/ 73 h 80"/>
                <a:gd name="T14" fmla="*/ 44 w 88"/>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0">
                  <a:moveTo>
                    <a:pt x="44" y="80"/>
                  </a:moveTo>
                  <a:cubicBezTo>
                    <a:pt x="46" y="80"/>
                    <a:pt x="48" y="79"/>
                    <a:pt x="51" y="79"/>
                  </a:cubicBezTo>
                  <a:cubicBezTo>
                    <a:pt x="61" y="77"/>
                    <a:pt x="70" y="71"/>
                    <a:pt x="76" y="62"/>
                  </a:cubicBezTo>
                  <a:cubicBezTo>
                    <a:pt x="88" y="44"/>
                    <a:pt x="83" y="20"/>
                    <a:pt x="65" y="8"/>
                  </a:cubicBezTo>
                  <a:cubicBezTo>
                    <a:pt x="57" y="2"/>
                    <a:pt x="46" y="0"/>
                    <a:pt x="36" y="2"/>
                  </a:cubicBezTo>
                  <a:cubicBezTo>
                    <a:pt x="26" y="4"/>
                    <a:pt x="17" y="10"/>
                    <a:pt x="11" y="19"/>
                  </a:cubicBezTo>
                  <a:cubicBezTo>
                    <a:pt x="0" y="36"/>
                    <a:pt x="4" y="61"/>
                    <a:pt x="22" y="73"/>
                  </a:cubicBezTo>
                  <a:cubicBezTo>
                    <a:pt x="28" y="77"/>
                    <a:pt x="36" y="80"/>
                    <a:pt x="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3" name="任意多边形: 形状 492">
              <a:extLst>
                <a:ext uri="{FF2B5EF4-FFF2-40B4-BE49-F238E27FC236}">
                  <a16:creationId xmlns:a16="http://schemas.microsoft.com/office/drawing/2014/main" id="{C0FA4E4F-E1D2-F88E-DCE4-8F26754B608B}"/>
                </a:ext>
              </a:extLst>
            </p:cNvPr>
            <p:cNvSpPr>
              <a:spLocks/>
            </p:cNvSpPr>
            <p:nvPr/>
          </p:nvSpPr>
          <p:spPr bwMode="auto">
            <a:xfrm>
              <a:off x="857" y="1059"/>
              <a:ext cx="30" cy="27"/>
            </a:xfrm>
            <a:custGeom>
              <a:avLst/>
              <a:gdLst>
                <a:gd name="T0" fmla="*/ 27 w 82"/>
                <a:gd name="T1" fmla="*/ 71 h 74"/>
                <a:gd name="T2" fmla="*/ 41 w 82"/>
                <a:gd name="T3" fmla="*/ 74 h 74"/>
                <a:gd name="T4" fmla="*/ 55 w 82"/>
                <a:gd name="T5" fmla="*/ 71 h 74"/>
                <a:gd name="T6" fmla="*/ 74 w 82"/>
                <a:gd name="T7" fmla="*/ 52 h 74"/>
                <a:gd name="T8" fmla="*/ 55 w 82"/>
                <a:gd name="T9" fmla="*/ 4 h 74"/>
                <a:gd name="T10" fmla="*/ 28 w 82"/>
                <a:gd name="T11" fmla="*/ 4 h 74"/>
                <a:gd name="T12" fmla="*/ 8 w 82"/>
                <a:gd name="T13" fmla="*/ 24 h 74"/>
                <a:gd name="T14" fmla="*/ 27 w 82"/>
                <a:gd name="T15" fmla="*/ 71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4">
                  <a:moveTo>
                    <a:pt x="27" y="71"/>
                  </a:moveTo>
                  <a:cubicBezTo>
                    <a:pt x="32" y="73"/>
                    <a:pt x="36" y="74"/>
                    <a:pt x="41" y="74"/>
                  </a:cubicBezTo>
                  <a:cubicBezTo>
                    <a:pt x="46" y="74"/>
                    <a:pt x="50" y="73"/>
                    <a:pt x="55" y="71"/>
                  </a:cubicBezTo>
                  <a:cubicBezTo>
                    <a:pt x="64" y="68"/>
                    <a:pt x="71" y="61"/>
                    <a:pt x="74" y="52"/>
                  </a:cubicBezTo>
                  <a:cubicBezTo>
                    <a:pt x="82" y="33"/>
                    <a:pt x="73" y="12"/>
                    <a:pt x="55" y="4"/>
                  </a:cubicBezTo>
                  <a:cubicBezTo>
                    <a:pt x="46" y="0"/>
                    <a:pt x="36" y="0"/>
                    <a:pt x="28" y="4"/>
                  </a:cubicBezTo>
                  <a:cubicBezTo>
                    <a:pt x="19" y="8"/>
                    <a:pt x="12" y="15"/>
                    <a:pt x="8" y="24"/>
                  </a:cubicBezTo>
                  <a:cubicBezTo>
                    <a:pt x="0" y="42"/>
                    <a:pt x="9" y="64"/>
                    <a:pt x="27"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4" name="任意多边形: 形状 493">
              <a:extLst>
                <a:ext uri="{FF2B5EF4-FFF2-40B4-BE49-F238E27FC236}">
                  <a16:creationId xmlns:a16="http://schemas.microsoft.com/office/drawing/2014/main" id="{67E68441-0DA6-B0B5-FF20-7B6C3EF5EB56}"/>
                </a:ext>
              </a:extLst>
            </p:cNvPr>
            <p:cNvSpPr>
              <a:spLocks/>
            </p:cNvSpPr>
            <p:nvPr/>
          </p:nvSpPr>
          <p:spPr bwMode="auto">
            <a:xfrm>
              <a:off x="959" y="2438"/>
              <a:ext cx="92" cy="85"/>
            </a:xfrm>
            <a:custGeom>
              <a:avLst/>
              <a:gdLst>
                <a:gd name="T0" fmla="*/ 55 w 252"/>
                <a:gd name="T1" fmla="*/ 205 h 231"/>
                <a:gd name="T2" fmla="*/ 126 w 252"/>
                <a:gd name="T3" fmla="*/ 231 h 231"/>
                <a:gd name="T4" fmla="*/ 137 w 252"/>
                <a:gd name="T5" fmla="*/ 230 h 231"/>
                <a:gd name="T6" fmla="*/ 212 w 252"/>
                <a:gd name="T7" fmla="*/ 189 h 231"/>
                <a:gd name="T8" fmla="*/ 197 w 252"/>
                <a:gd name="T9" fmla="*/ 29 h 231"/>
                <a:gd name="T10" fmla="*/ 112 w 252"/>
                <a:gd name="T11" fmla="*/ 4 h 231"/>
                <a:gd name="T12" fmla="*/ 35 w 252"/>
                <a:gd name="T13" fmla="*/ 50 h 231"/>
                <a:gd name="T14" fmla="*/ 55 w 252"/>
                <a:gd name="T15" fmla="*/ 205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231">
                  <a:moveTo>
                    <a:pt x="55" y="205"/>
                  </a:moveTo>
                  <a:cubicBezTo>
                    <a:pt x="75" y="222"/>
                    <a:pt x="100" y="231"/>
                    <a:pt x="126" y="231"/>
                  </a:cubicBezTo>
                  <a:cubicBezTo>
                    <a:pt x="129" y="231"/>
                    <a:pt x="133" y="231"/>
                    <a:pt x="137" y="230"/>
                  </a:cubicBezTo>
                  <a:cubicBezTo>
                    <a:pt x="167" y="227"/>
                    <a:pt x="193" y="213"/>
                    <a:pt x="212" y="189"/>
                  </a:cubicBezTo>
                  <a:cubicBezTo>
                    <a:pt x="252" y="140"/>
                    <a:pt x="245" y="68"/>
                    <a:pt x="197" y="29"/>
                  </a:cubicBezTo>
                  <a:cubicBezTo>
                    <a:pt x="173" y="9"/>
                    <a:pt x="143" y="0"/>
                    <a:pt x="112" y="4"/>
                  </a:cubicBezTo>
                  <a:cubicBezTo>
                    <a:pt x="81" y="8"/>
                    <a:pt x="53" y="25"/>
                    <a:pt x="35" y="50"/>
                  </a:cubicBezTo>
                  <a:cubicBezTo>
                    <a:pt x="0" y="98"/>
                    <a:pt x="9" y="167"/>
                    <a:pt x="5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5" name="任意多边形: 形状 494">
              <a:extLst>
                <a:ext uri="{FF2B5EF4-FFF2-40B4-BE49-F238E27FC236}">
                  <a16:creationId xmlns:a16="http://schemas.microsoft.com/office/drawing/2014/main" id="{E1D186CA-54FA-BD8C-6895-23D1E5A38232}"/>
                </a:ext>
              </a:extLst>
            </p:cNvPr>
            <p:cNvSpPr>
              <a:spLocks/>
            </p:cNvSpPr>
            <p:nvPr/>
          </p:nvSpPr>
          <p:spPr bwMode="auto">
            <a:xfrm>
              <a:off x="1072" y="2531"/>
              <a:ext cx="91" cy="82"/>
            </a:xfrm>
            <a:custGeom>
              <a:avLst/>
              <a:gdLst>
                <a:gd name="T0" fmla="*/ 124 w 249"/>
                <a:gd name="T1" fmla="*/ 226 h 226"/>
                <a:gd name="T2" fmla="*/ 151 w 249"/>
                <a:gd name="T3" fmla="*/ 223 h 226"/>
                <a:gd name="T4" fmla="*/ 218 w 249"/>
                <a:gd name="T5" fmla="*/ 171 h 226"/>
                <a:gd name="T6" fmla="*/ 179 w 249"/>
                <a:gd name="T7" fmla="*/ 19 h 226"/>
                <a:gd name="T8" fmla="*/ 93 w 249"/>
                <a:gd name="T9" fmla="*/ 8 h 226"/>
                <a:gd name="T10" fmla="*/ 26 w 249"/>
                <a:gd name="T11" fmla="*/ 65 h 226"/>
                <a:gd name="T12" fmla="*/ 68 w 249"/>
                <a:gd name="T13" fmla="*/ 211 h 226"/>
                <a:gd name="T14" fmla="*/ 124 w 249"/>
                <a:gd name="T15" fmla="*/ 226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226">
                  <a:moveTo>
                    <a:pt x="124" y="226"/>
                  </a:moveTo>
                  <a:cubicBezTo>
                    <a:pt x="133" y="226"/>
                    <a:pt x="142" y="225"/>
                    <a:pt x="151" y="223"/>
                  </a:cubicBezTo>
                  <a:cubicBezTo>
                    <a:pt x="179" y="215"/>
                    <a:pt x="203" y="197"/>
                    <a:pt x="218" y="171"/>
                  </a:cubicBezTo>
                  <a:cubicBezTo>
                    <a:pt x="249" y="118"/>
                    <a:pt x="231" y="50"/>
                    <a:pt x="179" y="19"/>
                  </a:cubicBezTo>
                  <a:cubicBezTo>
                    <a:pt x="153" y="4"/>
                    <a:pt x="122" y="0"/>
                    <a:pt x="93" y="8"/>
                  </a:cubicBezTo>
                  <a:cubicBezTo>
                    <a:pt x="64" y="17"/>
                    <a:pt x="39" y="37"/>
                    <a:pt x="26" y="65"/>
                  </a:cubicBezTo>
                  <a:cubicBezTo>
                    <a:pt x="0" y="117"/>
                    <a:pt x="19" y="181"/>
                    <a:pt x="68" y="211"/>
                  </a:cubicBezTo>
                  <a:cubicBezTo>
                    <a:pt x="85" y="221"/>
                    <a:pt x="104" y="226"/>
                    <a:pt x="124"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6" name="任意多边形: 形状 495">
              <a:extLst>
                <a:ext uri="{FF2B5EF4-FFF2-40B4-BE49-F238E27FC236}">
                  <a16:creationId xmlns:a16="http://schemas.microsoft.com/office/drawing/2014/main" id="{4BC7E17A-43D4-B19D-2E63-62910994FEBE}"/>
                </a:ext>
              </a:extLst>
            </p:cNvPr>
            <p:cNvSpPr>
              <a:spLocks/>
            </p:cNvSpPr>
            <p:nvPr/>
          </p:nvSpPr>
          <p:spPr bwMode="auto">
            <a:xfrm>
              <a:off x="1196" y="2603"/>
              <a:ext cx="88" cy="80"/>
            </a:xfrm>
            <a:custGeom>
              <a:avLst/>
              <a:gdLst>
                <a:gd name="T0" fmla="*/ 158 w 240"/>
                <a:gd name="T1" fmla="*/ 11 h 221"/>
                <a:gd name="T2" fmla="*/ 74 w 240"/>
                <a:gd name="T3" fmla="*/ 14 h 221"/>
                <a:gd name="T4" fmla="*/ 17 w 240"/>
                <a:gd name="T5" fmla="*/ 79 h 221"/>
                <a:gd name="T6" fmla="*/ 80 w 240"/>
                <a:gd name="T7" fmla="*/ 213 h 221"/>
                <a:gd name="T8" fmla="*/ 119 w 240"/>
                <a:gd name="T9" fmla="*/ 221 h 221"/>
                <a:gd name="T10" fmla="*/ 161 w 240"/>
                <a:gd name="T11" fmla="*/ 212 h 221"/>
                <a:gd name="T12" fmla="*/ 219 w 240"/>
                <a:gd name="T13" fmla="*/ 152 h 221"/>
                <a:gd name="T14" fmla="*/ 158 w 240"/>
                <a:gd name="T15" fmla="*/ 1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1">
                  <a:moveTo>
                    <a:pt x="158" y="11"/>
                  </a:moveTo>
                  <a:cubicBezTo>
                    <a:pt x="131" y="0"/>
                    <a:pt x="101" y="1"/>
                    <a:pt x="74" y="14"/>
                  </a:cubicBezTo>
                  <a:cubicBezTo>
                    <a:pt x="47" y="27"/>
                    <a:pt x="26" y="50"/>
                    <a:pt x="17" y="79"/>
                  </a:cubicBezTo>
                  <a:cubicBezTo>
                    <a:pt x="0" y="133"/>
                    <a:pt x="28" y="192"/>
                    <a:pt x="80" y="213"/>
                  </a:cubicBezTo>
                  <a:cubicBezTo>
                    <a:pt x="93" y="218"/>
                    <a:pt x="106" y="221"/>
                    <a:pt x="119" y="221"/>
                  </a:cubicBezTo>
                  <a:cubicBezTo>
                    <a:pt x="134" y="221"/>
                    <a:pt x="148" y="218"/>
                    <a:pt x="161" y="212"/>
                  </a:cubicBezTo>
                  <a:cubicBezTo>
                    <a:pt x="188" y="201"/>
                    <a:pt x="208" y="179"/>
                    <a:pt x="219" y="152"/>
                  </a:cubicBezTo>
                  <a:cubicBezTo>
                    <a:pt x="240" y="96"/>
                    <a:pt x="213" y="33"/>
                    <a:pt x="15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7" name="任意多边形: 形状 496">
              <a:extLst>
                <a:ext uri="{FF2B5EF4-FFF2-40B4-BE49-F238E27FC236}">
                  <a16:creationId xmlns:a16="http://schemas.microsoft.com/office/drawing/2014/main" id="{77B87DBD-1358-48EB-8F7A-6116CB1D4F88}"/>
                </a:ext>
              </a:extLst>
            </p:cNvPr>
            <p:cNvSpPr>
              <a:spLocks/>
            </p:cNvSpPr>
            <p:nvPr/>
          </p:nvSpPr>
          <p:spPr bwMode="auto">
            <a:xfrm>
              <a:off x="1328" y="2654"/>
              <a:ext cx="82" cy="79"/>
            </a:xfrm>
            <a:custGeom>
              <a:avLst/>
              <a:gdLst>
                <a:gd name="T0" fmla="*/ 134 w 226"/>
                <a:gd name="T1" fmla="*/ 6 h 216"/>
                <a:gd name="T2" fmla="*/ 54 w 226"/>
                <a:gd name="T3" fmla="*/ 22 h 216"/>
                <a:gd name="T4" fmla="*/ 9 w 226"/>
                <a:gd name="T5" fmla="*/ 93 h 216"/>
                <a:gd name="T6" fmla="*/ 89 w 226"/>
                <a:gd name="T7" fmla="*/ 213 h 216"/>
                <a:gd name="T8" fmla="*/ 112 w 226"/>
                <a:gd name="T9" fmla="*/ 216 h 216"/>
                <a:gd name="T10" fmla="*/ 167 w 226"/>
                <a:gd name="T11" fmla="*/ 200 h 216"/>
                <a:gd name="T12" fmla="*/ 214 w 226"/>
                <a:gd name="T13" fmla="*/ 133 h 216"/>
                <a:gd name="T14" fmla="*/ 134 w 226"/>
                <a:gd name="T15" fmla="*/ 6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216">
                  <a:moveTo>
                    <a:pt x="134" y="6"/>
                  </a:moveTo>
                  <a:cubicBezTo>
                    <a:pt x="107" y="0"/>
                    <a:pt x="78" y="5"/>
                    <a:pt x="54" y="22"/>
                  </a:cubicBezTo>
                  <a:cubicBezTo>
                    <a:pt x="30" y="38"/>
                    <a:pt x="13" y="64"/>
                    <a:pt x="9" y="93"/>
                  </a:cubicBezTo>
                  <a:cubicBezTo>
                    <a:pt x="0" y="148"/>
                    <a:pt x="35" y="201"/>
                    <a:pt x="89" y="213"/>
                  </a:cubicBezTo>
                  <a:cubicBezTo>
                    <a:pt x="97" y="215"/>
                    <a:pt x="104" y="216"/>
                    <a:pt x="112" y="216"/>
                  </a:cubicBezTo>
                  <a:cubicBezTo>
                    <a:pt x="131" y="216"/>
                    <a:pt x="150" y="210"/>
                    <a:pt x="167" y="200"/>
                  </a:cubicBezTo>
                  <a:cubicBezTo>
                    <a:pt x="191" y="185"/>
                    <a:pt x="207" y="161"/>
                    <a:pt x="214" y="133"/>
                  </a:cubicBezTo>
                  <a:cubicBezTo>
                    <a:pt x="226" y="76"/>
                    <a:pt x="191" y="19"/>
                    <a:pt x="13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8" name="任意多边形: 形状 497">
              <a:extLst>
                <a:ext uri="{FF2B5EF4-FFF2-40B4-BE49-F238E27FC236}">
                  <a16:creationId xmlns:a16="http://schemas.microsoft.com/office/drawing/2014/main" id="{EFF065A8-F075-CE56-681E-9EAC44FD92FE}"/>
                </a:ext>
              </a:extLst>
            </p:cNvPr>
            <p:cNvSpPr>
              <a:spLocks/>
            </p:cNvSpPr>
            <p:nvPr/>
          </p:nvSpPr>
          <p:spPr bwMode="auto">
            <a:xfrm>
              <a:off x="1464" y="2685"/>
              <a:ext cx="76" cy="76"/>
            </a:xfrm>
            <a:custGeom>
              <a:avLst/>
              <a:gdLst>
                <a:gd name="T0" fmla="*/ 109 w 208"/>
                <a:gd name="T1" fmla="*/ 2 h 209"/>
                <a:gd name="T2" fmla="*/ 34 w 208"/>
                <a:gd name="T3" fmla="*/ 29 h 209"/>
                <a:gd name="T4" fmla="*/ 1 w 208"/>
                <a:gd name="T5" fmla="*/ 105 h 209"/>
                <a:gd name="T6" fmla="*/ 96 w 208"/>
                <a:gd name="T7" fmla="*/ 209 h 209"/>
                <a:gd name="T8" fmla="*/ 103 w 208"/>
                <a:gd name="T9" fmla="*/ 209 h 209"/>
                <a:gd name="T10" fmla="*/ 169 w 208"/>
                <a:gd name="T11" fmla="*/ 184 h 209"/>
                <a:gd name="T12" fmla="*/ 204 w 208"/>
                <a:gd name="T13" fmla="*/ 113 h 209"/>
                <a:gd name="T14" fmla="*/ 109 w 208"/>
                <a:gd name="T15" fmla="*/ 2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09">
                  <a:moveTo>
                    <a:pt x="109" y="2"/>
                  </a:moveTo>
                  <a:cubicBezTo>
                    <a:pt x="82" y="0"/>
                    <a:pt x="55" y="10"/>
                    <a:pt x="34" y="29"/>
                  </a:cubicBezTo>
                  <a:cubicBezTo>
                    <a:pt x="13" y="49"/>
                    <a:pt x="1" y="77"/>
                    <a:pt x="1" y="105"/>
                  </a:cubicBezTo>
                  <a:cubicBezTo>
                    <a:pt x="0" y="160"/>
                    <a:pt x="42" y="205"/>
                    <a:pt x="96" y="209"/>
                  </a:cubicBezTo>
                  <a:cubicBezTo>
                    <a:pt x="98" y="209"/>
                    <a:pt x="101" y="209"/>
                    <a:pt x="103" y="209"/>
                  </a:cubicBezTo>
                  <a:cubicBezTo>
                    <a:pt x="127" y="209"/>
                    <a:pt x="151" y="201"/>
                    <a:pt x="169" y="184"/>
                  </a:cubicBezTo>
                  <a:cubicBezTo>
                    <a:pt x="190" y="166"/>
                    <a:pt x="202" y="141"/>
                    <a:pt x="204" y="113"/>
                  </a:cubicBezTo>
                  <a:cubicBezTo>
                    <a:pt x="208" y="56"/>
                    <a:pt x="166" y="6"/>
                    <a:pt x="10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499" name="任意多边形: 形状 498">
              <a:extLst>
                <a:ext uri="{FF2B5EF4-FFF2-40B4-BE49-F238E27FC236}">
                  <a16:creationId xmlns:a16="http://schemas.microsoft.com/office/drawing/2014/main" id="{BA26040A-46A9-D7F0-B022-3E086DEF611A}"/>
                </a:ext>
              </a:extLst>
            </p:cNvPr>
            <p:cNvSpPr>
              <a:spLocks/>
            </p:cNvSpPr>
            <p:nvPr/>
          </p:nvSpPr>
          <p:spPr bwMode="auto">
            <a:xfrm>
              <a:off x="1600" y="2695"/>
              <a:ext cx="75" cy="75"/>
            </a:xfrm>
            <a:custGeom>
              <a:avLst/>
              <a:gdLst>
                <a:gd name="T0" fmla="*/ 103 w 206"/>
                <a:gd name="T1" fmla="*/ 204 h 204"/>
                <a:gd name="T2" fmla="*/ 111 w 206"/>
                <a:gd name="T3" fmla="*/ 203 h 204"/>
                <a:gd name="T4" fmla="*/ 202 w 206"/>
                <a:gd name="T5" fmla="*/ 94 h 204"/>
                <a:gd name="T6" fmla="*/ 166 w 206"/>
                <a:gd name="T7" fmla="*/ 25 h 204"/>
                <a:gd name="T8" fmla="*/ 94 w 206"/>
                <a:gd name="T9" fmla="*/ 2 h 204"/>
                <a:gd name="T10" fmla="*/ 26 w 206"/>
                <a:gd name="T11" fmla="*/ 39 h 204"/>
                <a:gd name="T12" fmla="*/ 4 w 206"/>
                <a:gd name="T13" fmla="*/ 117 h 204"/>
                <a:gd name="T14" fmla="*/ 103 w 206"/>
                <a:gd name="T15" fmla="*/ 20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04">
                  <a:moveTo>
                    <a:pt x="103" y="204"/>
                  </a:moveTo>
                  <a:cubicBezTo>
                    <a:pt x="106" y="204"/>
                    <a:pt x="108" y="203"/>
                    <a:pt x="111" y="203"/>
                  </a:cubicBezTo>
                  <a:cubicBezTo>
                    <a:pt x="166" y="199"/>
                    <a:pt x="206" y="150"/>
                    <a:pt x="202" y="94"/>
                  </a:cubicBezTo>
                  <a:cubicBezTo>
                    <a:pt x="199" y="67"/>
                    <a:pt x="187" y="43"/>
                    <a:pt x="166" y="25"/>
                  </a:cubicBezTo>
                  <a:cubicBezTo>
                    <a:pt x="146" y="8"/>
                    <a:pt x="120" y="0"/>
                    <a:pt x="94" y="2"/>
                  </a:cubicBezTo>
                  <a:cubicBezTo>
                    <a:pt x="67" y="4"/>
                    <a:pt x="43" y="18"/>
                    <a:pt x="26" y="39"/>
                  </a:cubicBezTo>
                  <a:cubicBezTo>
                    <a:pt x="8" y="61"/>
                    <a:pt x="0" y="90"/>
                    <a:pt x="4" y="117"/>
                  </a:cubicBezTo>
                  <a:cubicBezTo>
                    <a:pt x="11" y="167"/>
                    <a:pt x="54" y="204"/>
                    <a:pt x="103"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0" name="任意多边形: 形状 499">
              <a:extLst>
                <a:ext uri="{FF2B5EF4-FFF2-40B4-BE49-F238E27FC236}">
                  <a16:creationId xmlns:a16="http://schemas.microsoft.com/office/drawing/2014/main" id="{2D25817C-654B-F615-C180-067932D2BAB6}"/>
                </a:ext>
              </a:extLst>
            </p:cNvPr>
            <p:cNvSpPr>
              <a:spLocks/>
            </p:cNvSpPr>
            <p:nvPr/>
          </p:nvSpPr>
          <p:spPr bwMode="auto">
            <a:xfrm>
              <a:off x="1736" y="2684"/>
              <a:ext cx="75" cy="73"/>
            </a:xfrm>
            <a:custGeom>
              <a:avLst/>
              <a:gdLst>
                <a:gd name="T0" fmla="*/ 122 w 206"/>
                <a:gd name="T1" fmla="*/ 197 h 200"/>
                <a:gd name="T2" fmla="*/ 194 w 206"/>
                <a:gd name="T3" fmla="*/ 79 h 200"/>
                <a:gd name="T4" fmla="*/ 150 w 206"/>
                <a:gd name="T5" fmla="*/ 18 h 200"/>
                <a:gd name="T6" fmla="*/ 77 w 206"/>
                <a:gd name="T7" fmla="*/ 6 h 200"/>
                <a:gd name="T8" fmla="*/ 17 w 206"/>
                <a:gd name="T9" fmla="*/ 52 h 200"/>
                <a:gd name="T10" fmla="*/ 7 w 206"/>
                <a:gd name="T11" fmla="*/ 130 h 200"/>
                <a:gd name="T12" fmla="*/ 101 w 206"/>
                <a:gd name="T13" fmla="*/ 200 h 200"/>
                <a:gd name="T14" fmla="*/ 122 w 206"/>
                <a:gd name="T15" fmla="*/ 197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00">
                  <a:moveTo>
                    <a:pt x="122" y="197"/>
                  </a:moveTo>
                  <a:cubicBezTo>
                    <a:pt x="174" y="185"/>
                    <a:pt x="206" y="132"/>
                    <a:pt x="194" y="79"/>
                  </a:cubicBezTo>
                  <a:cubicBezTo>
                    <a:pt x="188" y="53"/>
                    <a:pt x="172" y="31"/>
                    <a:pt x="150" y="18"/>
                  </a:cubicBezTo>
                  <a:cubicBezTo>
                    <a:pt x="128" y="4"/>
                    <a:pt x="102" y="0"/>
                    <a:pt x="77" y="6"/>
                  </a:cubicBezTo>
                  <a:cubicBezTo>
                    <a:pt x="52" y="12"/>
                    <a:pt x="30" y="28"/>
                    <a:pt x="17" y="52"/>
                  </a:cubicBezTo>
                  <a:cubicBezTo>
                    <a:pt x="3" y="76"/>
                    <a:pt x="0" y="104"/>
                    <a:pt x="7" y="130"/>
                  </a:cubicBezTo>
                  <a:cubicBezTo>
                    <a:pt x="20" y="172"/>
                    <a:pt x="59" y="200"/>
                    <a:pt x="101" y="200"/>
                  </a:cubicBezTo>
                  <a:cubicBezTo>
                    <a:pt x="108" y="200"/>
                    <a:pt x="115" y="199"/>
                    <a:pt x="122"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1" name="任意多边形: 形状 500">
              <a:extLst>
                <a:ext uri="{FF2B5EF4-FFF2-40B4-BE49-F238E27FC236}">
                  <a16:creationId xmlns:a16="http://schemas.microsoft.com/office/drawing/2014/main" id="{8F89F548-2114-08B4-42CF-CF3E5735F6B9}"/>
                </a:ext>
              </a:extLst>
            </p:cNvPr>
            <p:cNvSpPr>
              <a:spLocks/>
            </p:cNvSpPr>
            <p:nvPr/>
          </p:nvSpPr>
          <p:spPr bwMode="auto">
            <a:xfrm>
              <a:off x="1870" y="2653"/>
              <a:ext cx="75" cy="71"/>
            </a:xfrm>
            <a:custGeom>
              <a:avLst/>
              <a:gdLst>
                <a:gd name="T0" fmla="*/ 132 w 204"/>
                <a:gd name="T1" fmla="*/ 187 h 194"/>
                <a:gd name="T2" fmla="*/ 184 w 204"/>
                <a:gd name="T3" fmla="*/ 63 h 194"/>
                <a:gd name="T4" fmla="*/ 133 w 204"/>
                <a:gd name="T5" fmla="*/ 10 h 194"/>
                <a:gd name="T6" fmla="*/ 61 w 204"/>
                <a:gd name="T7" fmla="*/ 10 h 194"/>
                <a:gd name="T8" fmla="*/ 10 w 204"/>
                <a:gd name="T9" fmla="*/ 63 h 194"/>
                <a:gd name="T10" fmla="*/ 12 w 204"/>
                <a:gd name="T11" fmla="*/ 139 h 194"/>
                <a:gd name="T12" fmla="*/ 98 w 204"/>
                <a:gd name="T13" fmla="*/ 194 h 194"/>
                <a:gd name="T14" fmla="*/ 132 w 204"/>
                <a:gd name="T15" fmla="*/ 1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94">
                  <a:moveTo>
                    <a:pt x="132" y="187"/>
                  </a:moveTo>
                  <a:cubicBezTo>
                    <a:pt x="180" y="167"/>
                    <a:pt x="204" y="112"/>
                    <a:pt x="184" y="63"/>
                  </a:cubicBezTo>
                  <a:cubicBezTo>
                    <a:pt x="175" y="39"/>
                    <a:pt x="157" y="20"/>
                    <a:pt x="133" y="10"/>
                  </a:cubicBezTo>
                  <a:cubicBezTo>
                    <a:pt x="110" y="0"/>
                    <a:pt x="84" y="0"/>
                    <a:pt x="61" y="10"/>
                  </a:cubicBezTo>
                  <a:cubicBezTo>
                    <a:pt x="38" y="20"/>
                    <a:pt x="19" y="39"/>
                    <a:pt x="10" y="63"/>
                  </a:cubicBezTo>
                  <a:cubicBezTo>
                    <a:pt x="0" y="88"/>
                    <a:pt x="1" y="116"/>
                    <a:pt x="12" y="139"/>
                  </a:cubicBezTo>
                  <a:cubicBezTo>
                    <a:pt x="27" y="173"/>
                    <a:pt x="62" y="194"/>
                    <a:pt x="98" y="194"/>
                  </a:cubicBezTo>
                  <a:cubicBezTo>
                    <a:pt x="109" y="194"/>
                    <a:pt x="121" y="192"/>
                    <a:pt x="132"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2" name="任意多边形: 形状 501">
              <a:extLst>
                <a:ext uri="{FF2B5EF4-FFF2-40B4-BE49-F238E27FC236}">
                  <a16:creationId xmlns:a16="http://schemas.microsoft.com/office/drawing/2014/main" id="{D08B0E4C-F710-990E-4E86-6ADD388A5FDE}"/>
                </a:ext>
              </a:extLst>
            </p:cNvPr>
            <p:cNvSpPr>
              <a:spLocks/>
            </p:cNvSpPr>
            <p:nvPr/>
          </p:nvSpPr>
          <p:spPr bwMode="auto">
            <a:xfrm>
              <a:off x="1998" y="2602"/>
              <a:ext cx="73" cy="69"/>
            </a:xfrm>
            <a:custGeom>
              <a:avLst/>
              <a:gdLst>
                <a:gd name="T0" fmla="*/ 6 w 199"/>
                <a:gd name="T1" fmla="*/ 76 h 190"/>
                <a:gd name="T2" fmla="*/ 19 w 199"/>
                <a:gd name="T3" fmla="*/ 149 h 190"/>
                <a:gd name="T4" fmla="*/ 95 w 199"/>
                <a:gd name="T5" fmla="*/ 190 h 190"/>
                <a:gd name="T6" fmla="*/ 142 w 199"/>
                <a:gd name="T7" fmla="*/ 177 h 190"/>
                <a:gd name="T8" fmla="*/ 174 w 199"/>
                <a:gd name="T9" fmla="*/ 49 h 190"/>
                <a:gd name="T10" fmla="*/ 117 w 199"/>
                <a:gd name="T11" fmla="*/ 7 h 190"/>
                <a:gd name="T12" fmla="*/ 48 w 199"/>
                <a:gd name="T13" fmla="*/ 17 h 190"/>
                <a:gd name="T14" fmla="*/ 6 w 199"/>
                <a:gd name="T15" fmla="*/ 76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0">
                  <a:moveTo>
                    <a:pt x="6" y="76"/>
                  </a:moveTo>
                  <a:cubicBezTo>
                    <a:pt x="0" y="102"/>
                    <a:pt x="5" y="128"/>
                    <a:pt x="19" y="149"/>
                  </a:cubicBezTo>
                  <a:cubicBezTo>
                    <a:pt x="36" y="175"/>
                    <a:pt x="66" y="190"/>
                    <a:pt x="95" y="190"/>
                  </a:cubicBezTo>
                  <a:cubicBezTo>
                    <a:pt x="111" y="190"/>
                    <a:pt x="128" y="185"/>
                    <a:pt x="142" y="177"/>
                  </a:cubicBezTo>
                  <a:cubicBezTo>
                    <a:pt x="185" y="150"/>
                    <a:pt x="199" y="93"/>
                    <a:pt x="174" y="49"/>
                  </a:cubicBezTo>
                  <a:cubicBezTo>
                    <a:pt x="161" y="28"/>
                    <a:pt x="141" y="13"/>
                    <a:pt x="117" y="7"/>
                  </a:cubicBezTo>
                  <a:cubicBezTo>
                    <a:pt x="93" y="0"/>
                    <a:pt x="68" y="4"/>
                    <a:pt x="48" y="17"/>
                  </a:cubicBezTo>
                  <a:cubicBezTo>
                    <a:pt x="27" y="30"/>
                    <a:pt x="11" y="52"/>
                    <a:pt x="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3" name="任意多边形: 形状 502">
              <a:extLst>
                <a:ext uri="{FF2B5EF4-FFF2-40B4-BE49-F238E27FC236}">
                  <a16:creationId xmlns:a16="http://schemas.microsoft.com/office/drawing/2014/main" id="{AEC99CB9-13BC-047B-E1CF-EB819745C5E1}"/>
                </a:ext>
              </a:extLst>
            </p:cNvPr>
            <p:cNvSpPr>
              <a:spLocks/>
            </p:cNvSpPr>
            <p:nvPr/>
          </p:nvSpPr>
          <p:spPr bwMode="auto">
            <a:xfrm>
              <a:off x="2120" y="2531"/>
              <a:ext cx="69" cy="67"/>
            </a:xfrm>
            <a:custGeom>
              <a:avLst/>
              <a:gdLst>
                <a:gd name="T0" fmla="*/ 90 w 190"/>
                <a:gd name="T1" fmla="*/ 182 h 182"/>
                <a:gd name="T2" fmla="*/ 148 w 190"/>
                <a:gd name="T3" fmla="*/ 161 h 182"/>
                <a:gd name="T4" fmla="*/ 159 w 190"/>
                <a:gd name="T5" fmla="*/ 34 h 182"/>
                <a:gd name="T6" fmla="*/ 98 w 190"/>
                <a:gd name="T7" fmla="*/ 2 h 182"/>
                <a:gd name="T8" fmla="*/ 33 w 190"/>
                <a:gd name="T9" fmla="*/ 23 h 182"/>
                <a:gd name="T10" fmla="*/ 2 w 190"/>
                <a:gd name="T11" fmla="*/ 86 h 182"/>
                <a:gd name="T12" fmla="*/ 25 w 190"/>
                <a:gd name="T13" fmla="*/ 154 h 182"/>
                <a:gd name="T14" fmla="*/ 90 w 190"/>
                <a:gd name="T15" fmla="*/ 182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2">
                  <a:moveTo>
                    <a:pt x="90" y="182"/>
                  </a:moveTo>
                  <a:cubicBezTo>
                    <a:pt x="111" y="182"/>
                    <a:pt x="131" y="175"/>
                    <a:pt x="148" y="161"/>
                  </a:cubicBezTo>
                  <a:cubicBezTo>
                    <a:pt x="185" y="129"/>
                    <a:pt x="190" y="72"/>
                    <a:pt x="159" y="34"/>
                  </a:cubicBezTo>
                  <a:cubicBezTo>
                    <a:pt x="144" y="15"/>
                    <a:pt x="122" y="4"/>
                    <a:pt x="98" y="2"/>
                  </a:cubicBezTo>
                  <a:cubicBezTo>
                    <a:pt x="74" y="0"/>
                    <a:pt x="51" y="7"/>
                    <a:pt x="33" y="23"/>
                  </a:cubicBezTo>
                  <a:cubicBezTo>
                    <a:pt x="15" y="38"/>
                    <a:pt x="3" y="61"/>
                    <a:pt x="2" y="86"/>
                  </a:cubicBezTo>
                  <a:cubicBezTo>
                    <a:pt x="0" y="111"/>
                    <a:pt x="9" y="136"/>
                    <a:pt x="25" y="154"/>
                  </a:cubicBezTo>
                  <a:cubicBezTo>
                    <a:pt x="42" y="173"/>
                    <a:pt x="66" y="182"/>
                    <a:pt x="90"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4" name="任意多边形: 形状 503">
              <a:extLst>
                <a:ext uri="{FF2B5EF4-FFF2-40B4-BE49-F238E27FC236}">
                  <a16:creationId xmlns:a16="http://schemas.microsoft.com/office/drawing/2014/main" id="{ED632A14-89DC-FE9D-8973-4B49F063E655}"/>
                </a:ext>
              </a:extLst>
            </p:cNvPr>
            <p:cNvSpPr>
              <a:spLocks/>
            </p:cNvSpPr>
            <p:nvPr/>
          </p:nvSpPr>
          <p:spPr bwMode="auto">
            <a:xfrm>
              <a:off x="2231" y="2440"/>
              <a:ext cx="67" cy="64"/>
            </a:xfrm>
            <a:custGeom>
              <a:avLst/>
              <a:gdLst>
                <a:gd name="T0" fmla="*/ 82 w 184"/>
                <a:gd name="T1" fmla="*/ 1 h 176"/>
                <a:gd name="T2" fmla="*/ 22 w 184"/>
                <a:gd name="T3" fmla="*/ 31 h 176"/>
                <a:gd name="T4" fmla="*/ 2 w 184"/>
                <a:gd name="T5" fmla="*/ 97 h 176"/>
                <a:gd name="T6" fmla="*/ 34 w 184"/>
                <a:gd name="T7" fmla="*/ 158 h 176"/>
                <a:gd name="T8" fmla="*/ 87 w 184"/>
                <a:gd name="T9" fmla="*/ 176 h 176"/>
                <a:gd name="T10" fmla="*/ 153 w 184"/>
                <a:gd name="T11" fmla="*/ 146 h 176"/>
                <a:gd name="T12" fmla="*/ 145 w 184"/>
                <a:gd name="T13" fmla="*/ 23 h 176"/>
                <a:gd name="T14" fmla="*/ 82 w 184"/>
                <a:gd name="T15" fmla="*/ 1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76">
                  <a:moveTo>
                    <a:pt x="82" y="1"/>
                  </a:moveTo>
                  <a:cubicBezTo>
                    <a:pt x="58" y="3"/>
                    <a:pt x="37" y="14"/>
                    <a:pt x="22" y="31"/>
                  </a:cubicBezTo>
                  <a:cubicBezTo>
                    <a:pt x="7" y="49"/>
                    <a:pt x="0" y="73"/>
                    <a:pt x="2" y="97"/>
                  </a:cubicBezTo>
                  <a:cubicBezTo>
                    <a:pt x="4" y="122"/>
                    <a:pt x="16" y="144"/>
                    <a:pt x="34" y="158"/>
                  </a:cubicBezTo>
                  <a:cubicBezTo>
                    <a:pt x="50" y="171"/>
                    <a:pt x="69" y="176"/>
                    <a:pt x="87" y="176"/>
                  </a:cubicBezTo>
                  <a:cubicBezTo>
                    <a:pt x="112" y="176"/>
                    <a:pt x="136" y="166"/>
                    <a:pt x="153" y="146"/>
                  </a:cubicBezTo>
                  <a:cubicBezTo>
                    <a:pt x="184" y="110"/>
                    <a:pt x="180" y="54"/>
                    <a:pt x="145" y="23"/>
                  </a:cubicBezTo>
                  <a:cubicBezTo>
                    <a:pt x="127" y="7"/>
                    <a:pt x="105" y="0"/>
                    <a:pt x="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5" name="任意多边形: 形状 504">
              <a:extLst>
                <a:ext uri="{FF2B5EF4-FFF2-40B4-BE49-F238E27FC236}">
                  <a16:creationId xmlns:a16="http://schemas.microsoft.com/office/drawing/2014/main" id="{CC0D16F9-1C9E-6BA3-868B-DDA55F98CBCF}"/>
                </a:ext>
              </a:extLst>
            </p:cNvPr>
            <p:cNvSpPr>
              <a:spLocks/>
            </p:cNvSpPr>
            <p:nvPr/>
          </p:nvSpPr>
          <p:spPr bwMode="auto">
            <a:xfrm>
              <a:off x="2328" y="2329"/>
              <a:ext cx="66" cy="64"/>
            </a:xfrm>
            <a:custGeom>
              <a:avLst/>
              <a:gdLst>
                <a:gd name="T0" fmla="*/ 132 w 183"/>
                <a:gd name="T1" fmla="*/ 16 h 173"/>
                <a:gd name="T2" fmla="*/ 68 w 183"/>
                <a:gd name="T3" fmla="*/ 5 h 173"/>
                <a:gd name="T4" fmla="*/ 16 w 183"/>
                <a:gd name="T5" fmla="*/ 43 h 173"/>
                <a:gd name="T6" fmla="*/ 6 w 183"/>
                <a:gd name="T7" fmla="*/ 110 h 173"/>
                <a:gd name="T8" fmla="*/ 47 w 183"/>
                <a:gd name="T9" fmla="*/ 163 h 173"/>
                <a:gd name="T10" fmla="*/ 86 w 183"/>
                <a:gd name="T11" fmla="*/ 173 h 173"/>
                <a:gd name="T12" fmla="*/ 159 w 183"/>
                <a:gd name="T13" fmla="*/ 133 h 173"/>
                <a:gd name="T14" fmla="*/ 132 w 183"/>
                <a:gd name="T15" fmla="*/ 16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73">
                  <a:moveTo>
                    <a:pt x="132" y="16"/>
                  </a:moveTo>
                  <a:cubicBezTo>
                    <a:pt x="113" y="4"/>
                    <a:pt x="90" y="0"/>
                    <a:pt x="68" y="5"/>
                  </a:cubicBezTo>
                  <a:cubicBezTo>
                    <a:pt x="46" y="10"/>
                    <a:pt x="28" y="24"/>
                    <a:pt x="16" y="43"/>
                  </a:cubicBezTo>
                  <a:cubicBezTo>
                    <a:pt x="4" y="63"/>
                    <a:pt x="0" y="87"/>
                    <a:pt x="6" y="110"/>
                  </a:cubicBezTo>
                  <a:cubicBezTo>
                    <a:pt x="12" y="133"/>
                    <a:pt x="27" y="152"/>
                    <a:pt x="47" y="163"/>
                  </a:cubicBezTo>
                  <a:cubicBezTo>
                    <a:pt x="59" y="170"/>
                    <a:pt x="73" y="173"/>
                    <a:pt x="86" y="173"/>
                  </a:cubicBezTo>
                  <a:cubicBezTo>
                    <a:pt x="115" y="173"/>
                    <a:pt x="143" y="159"/>
                    <a:pt x="159" y="133"/>
                  </a:cubicBezTo>
                  <a:cubicBezTo>
                    <a:pt x="183" y="93"/>
                    <a:pt x="171" y="40"/>
                    <a:pt x="13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6" name="任意多边形: 形状 505">
              <a:extLst>
                <a:ext uri="{FF2B5EF4-FFF2-40B4-BE49-F238E27FC236}">
                  <a16:creationId xmlns:a16="http://schemas.microsoft.com/office/drawing/2014/main" id="{192B6AF5-825E-202F-46B9-A5F7EF4C1E8E}"/>
                </a:ext>
              </a:extLst>
            </p:cNvPr>
            <p:cNvSpPr>
              <a:spLocks/>
            </p:cNvSpPr>
            <p:nvPr/>
          </p:nvSpPr>
          <p:spPr bwMode="auto">
            <a:xfrm>
              <a:off x="2405" y="2209"/>
              <a:ext cx="64" cy="61"/>
            </a:xfrm>
            <a:custGeom>
              <a:avLst/>
              <a:gdLst>
                <a:gd name="T0" fmla="*/ 57 w 176"/>
                <a:gd name="T1" fmla="*/ 163 h 167"/>
                <a:gd name="T2" fmla="*/ 83 w 176"/>
                <a:gd name="T3" fmla="*/ 167 h 167"/>
                <a:gd name="T4" fmla="*/ 159 w 176"/>
                <a:gd name="T5" fmla="*/ 116 h 167"/>
                <a:gd name="T6" fmla="*/ 116 w 176"/>
                <a:gd name="T7" fmla="*/ 8 h 167"/>
                <a:gd name="T8" fmla="*/ 54 w 176"/>
                <a:gd name="T9" fmla="*/ 8 h 167"/>
                <a:gd name="T10" fmla="*/ 9 w 176"/>
                <a:gd name="T11" fmla="*/ 53 h 167"/>
                <a:gd name="T12" fmla="*/ 10 w 176"/>
                <a:gd name="T13" fmla="*/ 118 h 167"/>
                <a:gd name="T14" fmla="*/ 57 w 176"/>
                <a:gd name="T15" fmla="*/ 163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67">
                  <a:moveTo>
                    <a:pt x="57" y="163"/>
                  </a:moveTo>
                  <a:cubicBezTo>
                    <a:pt x="65" y="166"/>
                    <a:pt x="74" y="167"/>
                    <a:pt x="83" y="167"/>
                  </a:cubicBezTo>
                  <a:cubicBezTo>
                    <a:pt x="115" y="167"/>
                    <a:pt x="146" y="148"/>
                    <a:pt x="159" y="116"/>
                  </a:cubicBezTo>
                  <a:cubicBezTo>
                    <a:pt x="176" y="74"/>
                    <a:pt x="157" y="26"/>
                    <a:pt x="116" y="8"/>
                  </a:cubicBezTo>
                  <a:cubicBezTo>
                    <a:pt x="96" y="0"/>
                    <a:pt x="74" y="0"/>
                    <a:pt x="54" y="8"/>
                  </a:cubicBezTo>
                  <a:cubicBezTo>
                    <a:pt x="33" y="16"/>
                    <a:pt x="17" y="32"/>
                    <a:pt x="9" y="53"/>
                  </a:cubicBezTo>
                  <a:cubicBezTo>
                    <a:pt x="0" y="74"/>
                    <a:pt x="1" y="97"/>
                    <a:pt x="10" y="118"/>
                  </a:cubicBezTo>
                  <a:cubicBezTo>
                    <a:pt x="19" y="139"/>
                    <a:pt x="36" y="155"/>
                    <a:pt x="57"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7" name="任意多边形: 形状 506">
              <a:extLst>
                <a:ext uri="{FF2B5EF4-FFF2-40B4-BE49-F238E27FC236}">
                  <a16:creationId xmlns:a16="http://schemas.microsoft.com/office/drawing/2014/main" id="{13B4125E-B792-39F9-8A0F-DD8396A110F2}"/>
                </a:ext>
              </a:extLst>
            </p:cNvPr>
            <p:cNvSpPr>
              <a:spLocks/>
            </p:cNvSpPr>
            <p:nvPr/>
          </p:nvSpPr>
          <p:spPr bwMode="auto">
            <a:xfrm>
              <a:off x="2462" y="2080"/>
              <a:ext cx="61" cy="60"/>
            </a:xfrm>
            <a:custGeom>
              <a:avLst/>
              <a:gdLst>
                <a:gd name="T0" fmla="*/ 158 w 168"/>
                <a:gd name="T1" fmla="*/ 102 h 164"/>
                <a:gd name="T2" fmla="*/ 100 w 168"/>
                <a:gd name="T3" fmla="*/ 6 h 164"/>
                <a:gd name="T4" fmla="*/ 41 w 168"/>
                <a:gd name="T5" fmla="*/ 15 h 164"/>
                <a:gd name="T6" fmla="*/ 5 w 168"/>
                <a:gd name="T7" fmla="*/ 64 h 164"/>
                <a:gd name="T8" fmla="*/ 16 w 168"/>
                <a:gd name="T9" fmla="*/ 127 h 164"/>
                <a:gd name="T10" fmla="*/ 67 w 168"/>
                <a:gd name="T11" fmla="*/ 162 h 164"/>
                <a:gd name="T12" fmla="*/ 81 w 168"/>
                <a:gd name="T13" fmla="*/ 164 h 164"/>
                <a:gd name="T14" fmla="*/ 158 w 168"/>
                <a:gd name="T15" fmla="*/ 102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64">
                  <a:moveTo>
                    <a:pt x="158" y="102"/>
                  </a:moveTo>
                  <a:cubicBezTo>
                    <a:pt x="168" y="59"/>
                    <a:pt x="142" y="16"/>
                    <a:pt x="100" y="6"/>
                  </a:cubicBezTo>
                  <a:cubicBezTo>
                    <a:pt x="80" y="0"/>
                    <a:pt x="59" y="4"/>
                    <a:pt x="41" y="15"/>
                  </a:cubicBezTo>
                  <a:cubicBezTo>
                    <a:pt x="23" y="26"/>
                    <a:pt x="10" y="43"/>
                    <a:pt x="5" y="64"/>
                  </a:cubicBezTo>
                  <a:cubicBezTo>
                    <a:pt x="0" y="86"/>
                    <a:pt x="4" y="109"/>
                    <a:pt x="16" y="127"/>
                  </a:cubicBezTo>
                  <a:cubicBezTo>
                    <a:pt x="27" y="145"/>
                    <a:pt x="46" y="158"/>
                    <a:pt x="67" y="162"/>
                  </a:cubicBezTo>
                  <a:cubicBezTo>
                    <a:pt x="71" y="163"/>
                    <a:pt x="76" y="164"/>
                    <a:pt x="81" y="164"/>
                  </a:cubicBezTo>
                  <a:cubicBezTo>
                    <a:pt x="116" y="164"/>
                    <a:pt x="149" y="138"/>
                    <a:pt x="158"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8" name="任意多边形: 形状 507">
              <a:extLst>
                <a:ext uri="{FF2B5EF4-FFF2-40B4-BE49-F238E27FC236}">
                  <a16:creationId xmlns:a16="http://schemas.microsoft.com/office/drawing/2014/main" id="{45655DF4-231B-4282-C56E-4B47F76EB099}"/>
                </a:ext>
              </a:extLst>
            </p:cNvPr>
            <p:cNvSpPr>
              <a:spLocks/>
            </p:cNvSpPr>
            <p:nvPr/>
          </p:nvSpPr>
          <p:spPr bwMode="auto">
            <a:xfrm>
              <a:off x="2499" y="1947"/>
              <a:ext cx="58" cy="57"/>
            </a:xfrm>
            <a:custGeom>
              <a:avLst/>
              <a:gdLst>
                <a:gd name="T0" fmla="*/ 78 w 158"/>
                <a:gd name="T1" fmla="*/ 157 h 157"/>
                <a:gd name="T2" fmla="*/ 154 w 158"/>
                <a:gd name="T3" fmla="*/ 86 h 157"/>
                <a:gd name="T4" fmla="*/ 85 w 158"/>
                <a:gd name="T5" fmla="*/ 2 h 157"/>
                <a:gd name="T6" fmla="*/ 30 w 158"/>
                <a:gd name="T7" fmla="*/ 20 h 157"/>
                <a:gd name="T8" fmla="*/ 2 w 158"/>
                <a:gd name="T9" fmla="*/ 73 h 157"/>
                <a:gd name="T10" fmla="*/ 22 w 158"/>
                <a:gd name="T11" fmla="*/ 131 h 157"/>
                <a:gd name="T12" fmla="*/ 76 w 158"/>
                <a:gd name="T13" fmla="*/ 157 h 157"/>
                <a:gd name="T14" fmla="*/ 78 w 15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57">
                  <a:moveTo>
                    <a:pt x="78" y="157"/>
                  </a:moveTo>
                  <a:cubicBezTo>
                    <a:pt x="117" y="157"/>
                    <a:pt x="151" y="125"/>
                    <a:pt x="154" y="86"/>
                  </a:cubicBezTo>
                  <a:cubicBezTo>
                    <a:pt x="158" y="43"/>
                    <a:pt x="127" y="6"/>
                    <a:pt x="85" y="2"/>
                  </a:cubicBezTo>
                  <a:cubicBezTo>
                    <a:pt x="65" y="0"/>
                    <a:pt x="45" y="6"/>
                    <a:pt x="30" y="20"/>
                  </a:cubicBezTo>
                  <a:cubicBezTo>
                    <a:pt x="14" y="33"/>
                    <a:pt x="4" y="52"/>
                    <a:pt x="2" y="73"/>
                  </a:cubicBezTo>
                  <a:cubicBezTo>
                    <a:pt x="0" y="94"/>
                    <a:pt x="8" y="115"/>
                    <a:pt x="22" y="131"/>
                  </a:cubicBezTo>
                  <a:cubicBezTo>
                    <a:pt x="36" y="147"/>
                    <a:pt x="55" y="156"/>
                    <a:pt x="76" y="157"/>
                  </a:cubicBezTo>
                  <a:cubicBezTo>
                    <a:pt x="77" y="157"/>
                    <a:pt x="77" y="157"/>
                    <a:pt x="78"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09" name="任意多边形: 形状 508">
              <a:extLst>
                <a:ext uri="{FF2B5EF4-FFF2-40B4-BE49-F238E27FC236}">
                  <a16:creationId xmlns:a16="http://schemas.microsoft.com/office/drawing/2014/main" id="{91EA4C59-434B-0D49-AF20-3E8D42991D3B}"/>
                </a:ext>
              </a:extLst>
            </p:cNvPr>
            <p:cNvSpPr>
              <a:spLocks/>
            </p:cNvSpPr>
            <p:nvPr/>
          </p:nvSpPr>
          <p:spPr bwMode="auto">
            <a:xfrm>
              <a:off x="2515" y="1810"/>
              <a:ext cx="56" cy="55"/>
            </a:xfrm>
            <a:custGeom>
              <a:avLst/>
              <a:gdLst>
                <a:gd name="T0" fmla="*/ 71 w 152"/>
                <a:gd name="T1" fmla="*/ 1 h 151"/>
                <a:gd name="T2" fmla="*/ 2 w 152"/>
                <a:gd name="T3" fmla="*/ 81 h 151"/>
                <a:gd name="T4" fmla="*/ 29 w 152"/>
                <a:gd name="T5" fmla="*/ 134 h 151"/>
                <a:gd name="T6" fmla="*/ 76 w 152"/>
                <a:gd name="T7" fmla="*/ 151 h 151"/>
                <a:gd name="T8" fmla="*/ 85 w 152"/>
                <a:gd name="T9" fmla="*/ 150 h 151"/>
                <a:gd name="T10" fmla="*/ 149 w 152"/>
                <a:gd name="T11" fmla="*/ 71 h 151"/>
                <a:gd name="T12" fmla="*/ 124 w 152"/>
                <a:gd name="T13" fmla="*/ 19 h 151"/>
                <a:gd name="T14" fmla="*/ 71 w 152"/>
                <a:gd name="T15" fmla="*/ 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1">
                  <a:moveTo>
                    <a:pt x="71" y="1"/>
                  </a:moveTo>
                  <a:cubicBezTo>
                    <a:pt x="30" y="4"/>
                    <a:pt x="0" y="40"/>
                    <a:pt x="2" y="81"/>
                  </a:cubicBezTo>
                  <a:cubicBezTo>
                    <a:pt x="4" y="101"/>
                    <a:pt x="14" y="121"/>
                    <a:pt x="29" y="134"/>
                  </a:cubicBezTo>
                  <a:cubicBezTo>
                    <a:pt x="43" y="145"/>
                    <a:pt x="60" y="151"/>
                    <a:pt x="76" y="151"/>
                  </a:cubicBezTo>
                  <a:cubicBezTo>
                    <a:pt x="79" y="151"/>
                    <a:pt x="82" y="151"/>
                    <a:pt x="85" y="150"/>
                  </a:cubicBezTo>
                  <a:cubicBezTo>
                    <a:pt x="124" y="146"/>
                    <a:pt x="152" y="111"/>
                    <a:pt x="149" y="71"/>
                  </a:cubicBezTo>
                  <a:cubicBezTo>
                    <a:pt x="148" y="51"/>
                    <a:pt x="139" y="32"/>
                    <a:pt x="124" y="19"/>
                  </a:cubicBezTo>
                  <a:cubicBezTo>
                    <a:pt x="109" y="6"/>
                    <a:pt x="91" y="0"/>
                    <a:pt x="7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0" name="任意多边形: 形状 509">
              <a:extLst>
                <a:ext uri="{FF2B5EF4-FFF2-40B4-BE49-F238E27FC236}">
                  <a16:creationId xmlns:a16="http://schemas.microsoft.com/office/drawing/2014/main" id="{61AFD071-7201-2C6D-999D-0686BB04277B}"/>
                </a:ext>
              </a:extLst>
            </p:cNvPr>
            <p:cNvSpPr>
              <a:spLocks/>
            </p:cNvSpPr>
            <p:nvPr/>
          </p:nvSpPr>
          <p:spPr bwMode="auto">
            <a:xfrm>
              <a:off x="2510" y="1672"/>
              <a:ext cx="57" cy="53"/>
            </a:xfrm>
            <a:custGeom>
              <a:avLst/>
              <a:gdLst>
                <a:gd name="T0" fmla="*/ 8 w 155"/>
                <a:gd name="T1" fmla="*/ 91 h 147"/>
                <a:gd name="T2" fmla="*/ 42 w 155"/>
                <a:gd name="T3" fmla="*/ 137 h 147"/>
                <a:gd name="T4" fmla="*/ 78 w 155"/>
                <a:gd name="T5" fmla="*/ 147 h 147"/>
                <a:gd name="T6" fmla="*/ 97 w 155"/>
                <a:gd name="T7" fmla="*/ 145 h 147"/>
                <a:gd name="T8" fmla="*/ 147 w 155"/>
                <a:gd name="T9" fmla="*/ 59 h 147"/>
                <a:gd name="T10" fmla="*/ 115 w 155"/>
                <a:gd name="T11" fmla="*/ 14 h 147"/>
                <a:gd name="T12" fmla="*/ 62 w 155"/>
                <a:gd name="T13" fmla="*/ 4 h 147"/>
                <a:gd name="T14" fmla="*/ 8 w 155"/>
                <a:gd name="T15" fmla="*/ 91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47">
                  <a:moveTo>
                    <a:pt x="8" y="91"/>
                  </a:moveTo>
                  <a:cubicBezTo>
                    <a:pt x="12" y="110"/>
                    <a:pt x="25" y="127"/>
                    <a:pt x="42" y="137"/>
                  </a:cubicBezTo>
                  <a:cubicBezTo>
                    <a:pt x="53" y="144"/>
                    <a:pt x="65" y="147"/>
                    <a:pt x="78" y="147"/>
                  </a:cubicBezTo>
                  <a:cubicBezTo>
                    <a:pt x="84" y="147"/>
                    <a:pt x="91" y="146"/>
                    <a:pt x="97" y="145"/>
                  </a:cubicBezTo>
                  <a:cubicBezTo>
                    <a:pt x="133" y="134"/>
                    <a:pt x="155" y="96"/>
                    <a:pt x="147" y="59"/>
                  </a:cubicBezTo>
                  <a:cubicBezTo>
                    <a:pt x="143" y="40"/>
                    <a:pt x="132" y="24"/>
                    <a:pt x="115" y="14"/>
                  </a:cubicBezTo>
                  <a:cubicBezTo>
                    <a:pt x="99" y="3"/>
                    <a:pt x="81" y="0"/>
                    <a:pt x="62" y="4"/>
                  </a:cubicBezTo>
                  <a:cubicBezTo>
                    <a:pt x="24" y="13"/>
                    <a:pt x="0" y="52"/>
                    <a:pt x="8"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1" name="任意多边形: 形状 510">
              <a:extLst>
                <a:ext uri="{FF2B5EF4-FFF2-40B4-BE49-F238E27FC236}">
                  <a16:creationId xmlns:a16="http://schemas.microsoft.com/office/drawing/2014/main" id="{C38D1FFC-6B74-1AAD-BD73-E7B4FC536B4A}"/>
                </a:ext>
              </a:extLst>
            </p:cNvPr>
            <p:cNvSpPr>
              <a:spLocks/>
            </p:cNvSpPr>
            <p:nvPr/>
          </p:nvSpPr>
          <p:spPr bwMode="auto">
            <a:xfrm>
              <a:off x="2486" y="1536"/>
              <a:ext cx="56" cy="52"/>
            </a:xfrm>
            <a:custGeom>
              <a:avLst/>
              <a:gdLst>
                <a:gd name="T0" fmla="*/ 105 w 155"/>
                <a:gd name="T1" fmla="*/ 8 h 142"/>
                <a:gd name="T2" fmla="*/ 53 w 155"/>
                <a:gd name="T3" fmla="*/ 7 h 142"/>
                <a:gd name="T4" fmla="*/ 14 w 155"/>
                <a:gd name="T5" fmla="*/ 98 h 142"/>
                <a:gd name="T6" fmla="*/ 52 w 155"/>
                <a:gd name="T7" fmla="*/ 137 h 142"/>
                <a:gd name="T8" fmla="*/ 78 w 155"/>
                <a:gd name="T9" fmla="*/ 142 h 142"/>
                <a:gd name="T10" fmla="*/ 106 w 155"/>
                <a:gd name="T11" fmla="*/ 136 h 142"/>
                <a:gd name="T12" fmla="*/ 141 w 155"/>
                <a:gd name="T13" fmla="*/ 47 h 142"/>
                <a:gd name="T14" fmla="*/ 105 w 155"/>
                <a:gd name="T15" fmla="*/ 8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42">
                  <a:moveTo>
                    <a:pt x="105" y="8"/>
                  </a:moveTo>
                  <a:cubicBezTo>
                    <a:pt x="88" y="1"/>
                    <a:pt x="69" y="0"/>
                    <a:pt x="53" y="7"/>
                  </a:cubicBezTo>
                  <a:cubicBezTo>
                    <a:pt x="17" y="21"/>
                    <a:pt x="0" y="62"/>
                    <a:pt x="14" y="98"/>
                  </a:cubicBezTo>
                  <a:cubicBezTo>
                    <a:pt x="21" y="115"/>
                    <a:pt x="34" y="130"/>
                    <a:pt x="52" y="137"/>
                  </a:cubicBezTo>
                  <a:cubicBezTo>
                    <a:pt x="61" y="140"/>
                    <a:pt x="69" y="142"/>
                    <a:pt x="78" y="142"/>
                  </a:cubicBezTo>
                  <a:cubicBezTo>
                    <a:pt x="88" y="142"/>
                    <a:pt x="97" y="140"/>
                    <a:pt x="106" y="136"/>
                  </a:cubicBezTo>
                  <a:cubicBezTo>
                    <a:pt x="139" y="120"/>
                    <a:pt x="155" y="81"/>
                    <a:pt x="141" y="47"/>
                  </a:cubicBezTo>
                  <a:cubicBezTo>
                    <a:pt x="135" y="29"/>
                    <a:pt x="122" y="15"/>
                    <a:pt x="10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2" name="任意多边形: 形状 511">
              <a:extLst>
                <a:ext uri="{FF2B5EF4-FFF2-40B4-BE49-F238E27FC236}">
                  <a16:creationId xmlns:a16="http://schemas.microsoft.com/office/drawing/2014/main" id="{6388B77C-2765-7A66-70DE-086F6D6AC48B}"/>
                </a:ext>
              </a:extLst>
            </p:cNvPr>
            <p:cNvSpPr>
              <a:spLocks/>
            </p:cNvSpPr>
            <p:nvPr/>
          </p:nvSpPr>
          <p:spPr bwMode="auto">
            <a:xfrm>
              <a:off x="2442" y="1405"/>
              <a:ext cx="55" cy="50"/>
            </a:xfrm>
            <a:custGeom>
              <a:avLst/>
              <a:gdLst>
                <a:gd name="T0" fmla="*/ 60 w 150"/>
                <a:gd name="T1" fmla="*/ 135 h 137"/>
                <a:gd name="T2" fmla="*/ 75 w 150"/>
                <a:gd name="T3" fmla="*/ 137 h 137"/>
                <a:gd name="T4" fmla="*/ 111 w 150"/>
                <a:gd name="T5" fmla="*/ 126 h 137"/>
                <a:gd name="T6" fmla="*/ 132 w 150"/>
                <a:gd name="T7" fmla="*/ 36 h 137"/>
                <a:gd name="T8" fmla="*/ 91 w 150"/>
                <a:gd name="T9" fmla="*/ 4 h 137"/>
                <a:gd name="T10" fmla="*/ 42 w 150"/>
                <a:gd name="T11" fmla="*/ 11 h 137"/>
                <a:gd name="T12" fmla="*/ 18 w 150"/>
                <a:gd name="T13" fmla="*/ 103 h 137"/>
                <a:gd name="T14" fmla="*/ 60 w 150"/>
                <a:gd name="T15" fmla="*/ 135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37">
                  <a:moveTo>
                    <a:pt x="60" y="135"/>
                  </a:moveTo>
                  <a:cubicBezTo>
                    <a:pt x="65" y="136"/>
                    <a:pt x="70" y="137"/>
                    <a:pt x="75" y="137"/>
                  </a:cubicBezTo>
                  <a:cubicBezTo>
                    <a:pt x="88" y="137"/>
                    <a:pt x="101" y="133"/>
                    <a:pt x="111" y="126"/>
                  </a:cubicBezTo>
                  <a:cubicBezTo>
                    <a:pt x="141" y="106"/>
                    <a:pt x="150" y="66"/>
                    <a:pt x="132" y="36"/>
                  </a:cubicBezTo>
                  <a:cubicBezTo>
                    <a:pt x="123" y="20"/>
                    <a:pt x="109" y="9"/>
                    <a:pt x="91" y="4"/>
                  </a:cubicBezTo>
                  <a:cubicBezTo>
                    <a:pt x="75" y="0"/>
                    <a:pt x="57" y="2"/>
                    <a:pt x="42" y="11"/>
                  </a:cubicBezTo>
                  <a:cubicBezTo>
                    <a:pt x="10" y="30"/>
                    <a:pt x="0" y="71"/>
                    <a:pt x="18" y="103"/>
                  </a:cubicBezTo>
                  <a:cubicBezTo>
                    <a:pt x="27" y="119"/>
                    <a:pt x="42" y="131"/>
                    <a:pt x="60"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3" name="任意多边形: 形状 512">
              <a:extLst>
                <a:ext uri="{FF2B5EF4-FFF2-40B4-BE49-F238E27FC236}">
                  <a16:creationId xmlns:a16="http://schemas.microsoft.com/office/drawing/2014/main" id="{9378200A-C9C6-47B2-5F4D-6E92DE0FC890}"/>
                </a:ext>
              </a:extLst>
            </p:cNvPr>
            <p:cNvSpPr>
              <a:spLocks/>
            </p:cNvSpPr>
            <p:nvPr/>
          </p:nvSpPr>
          <p:spPr bwMode="auto">
            <a:xfrm>
              <a:off x="2379" y="1281"/>
              <a:ext cx="52" cy="47"/>
            </a:xfrm>
            <a:custGeom>
              <a:avLst/>
              <a:gdLst>
                <a:gd name="T0" fmla="*/ 77 w 142"/>
                <a:gd name="T1" fmla="*/ 1 h 130"/>
                <a:gd name="T2" fmla="*/ 31 w 142"/>
                <a:gd name="T3" fmla="*/ 16 h 130"/>
                <a:gd name="T4" fmla="*/ 22 w 142"/>
                <a:gd name="T5" fmla="*/ 106 h 130"/>
                <a:gd name="T6" fmla="*/ 67 w 142"/>
                <a:gd name="T7" fmla="*/ 130 h 130"/>
                <a:gd name="T8" fmla="*/ 71 w 142"/>
                <a:gd name="T9" fmla="*/ 130 h 130"/>
                <a:gd name="T10" fmla="*/ 114 w 142"/>
                <a:gd name="T11" fmla="*/ 113 h 130"/>
                <a:gd name="T12" fmla="*/ 120 w 142"/>
                <a:gd name="T13" fmla="*/ 24 h 130"/>
                <a:gd name="T14" fmla="*/ 77 w 142"/>
                <a:gd name="T15" fmla="*/ 1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30">
                  <a:moveTo>
                    <a:pt x="77" y="1"/>
                  </a:moveTo>
                  <a:cubicBezTo>
                    <a:pt x="60" y="0"/>
                    <a:pt x="44" y="5"/>
                    <a:pt x="31" y="16"/>
                  </a:cubicBezTo>
                  <a:cubicBezTo>
                    <a:pt x="4" y="38"/>
                    <a:pt x="0" y="79"/>
                    <a:pt x="22" y="106"/>
                  </a:cubicBezTo>
                  <a:cubicBezTo>
                    <a:pt x="33" y="120"/>
                    <a:pt x="49" y="128"/>
                    <a:pt x="67" y="130"/>
                  </a:cubicBezTo>
                  <a:cubicBezTo>
                    <a:pt x="68" y="130"/>
                    <a:pt x="70" y="130"/>
                    <a:pt x="71" y="130"/>
                  </a:cubicBezTo>
                  <a:cubicBezTo>
                    <a:pt x="87" y="130"/>
                    <a:pt x="102" y="124"/>
                    <a:pt x="114" y="113"/>
                  </a:cubicBezTo>
                  <a:cubicBezTo>
                    <a:pt x="139" y="90"/>
                    <a:pt x="142" y="51"/>
                    <a:pt x="120" y="24"/>
                  </a:cubicBezTo>
                  <a:cubicBezTo>
                    <a:pt x="109" y="11"/>
                    <a:pt x="94" y="3"/>
                    <a:pt x="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4" name="任意多边形: 形状 513">
              <a:extLst>
                <a:ext uri="{FF2B5EF4-FFF2-40B4-BE49-F238E27FC236}">
                  <a16:creationId xmlns:a16="http://schemas.microsoft.com/office/drawing/2014/main" id="{7941A515-3E6D-1E41-727E-8D08CEBEBF77}"/>
                </a:ext>
              </a:extLst>
            </p:cNvPr>
            <p:cNvSpPr>
              <a:spLocks/>
            </p:cNvSpPr>
            <p:nvPr/>
          </p:nvSpPr>
          <p:spPr bwMode="auto">
            <a:xfrm>
              <a:off x="2296" y="1165"/>
              <a:ext cx="50" cy="46"/>
            </a:xfrm>
            <a:custGeom>
              <a:avLst/>
              <a:gdLst>
                <a:gd name="T0" fmla="*/ 22 w 136"/>
                <a:gd name="T1" fmla="*/ 22 h 125"/>
                <a:gd name="T2" fmla="*/ 28 w 136"/>
                <a:gd name="T3" fmla="*/ 109 h 125"/>
                <a:gd name="T4" fmla="*/ 68 w 136"/>
                <a:gd name="T5" fmla="*/ 125 h 125"/>
                <a:gd name="T6" fmla="*/ 74 w 136"/>
                <a:gd name="T7" fmla="*/ 124 h 125"/>
                <a:gd name="T8" fmla="*/ 116 w 136"/>
                <a:gd name="T9" fmla="*/ 101 h 125"/>
                <a:gd name="T10" fmla="*/ 108 w 136"/>
                <a:gd name="T11" fmla="*/ 16 h 125"/>
                <a:gd name="T12" fmla="*/ 64 w 136"/>
                <a:gd name="T13" fmla="*/ 1 h 125"/>
                <a:gd name="T14" fmla="*/ 22 w 136"/>
                <a:gd name="T15" fmla="*/ 22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5">
                  <a:moveTo>
                    <a:pt x="22" y="22"/>
                  </a:moveTo>
                  <a:cubicBezTo>
                    <a:pt x="0" y="48"/>
                    <a:pt x="3" y="87"/>
                    <a:pt x="28" y="109"/>
                  </a:cubicBezTo>
                  <a:cubicBezTo>
                    <a:pt x="39" y="119"/>
                    <a:pt x="53" y="125"/>
                    <a:pt x="68" y="125"/>
                  </a:cubicBezTo>
                  <a:cubicBezTo>
                    <a:pt x="70" y="125"/>
                    <a:pt x="72" y="125"/>
                    <a:pt x="74" y="124"/>
                  </a:cubicBezTo>
                  <a:cubicBezTo>
                    <a:pt x="90" y="123"/>
                    <a:pt x="106" y="115"/>
                    <a:pt x="116" y="101"/>
                  </a:cubicBezTo>
                  <a:cubicBezTo>
                    <a:pt x="136" y="75"/>
                    <a:pt x="133" y="38"/>
                    <a:pt x="108" y="16"/>
                  </a:cubicBezTo>
                  <a:cubicBezTo>
                    <a:pt x="96" y="5"/>
                    <a:pt x="80" y="0"/>
                    <a:pt x="64" y="1"/>
                  </a:cubicBezTo>
                  <a:cubicBezTo>
                    <a:pt x="48" y="2"/>
                    <a:pt x="33" y="9"/>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5" name="任意多边形: 形状 514">
              <a:extLst>
                <a:ext uri="{FF2B5EF4-FFF2-40B4-BE49-F238E27FC236}">
                  <a16:creationId xmlns:a16="http://schemas.microsoft.com/office/drawing/2014/main" id="{A4433637-236C-2206-9D62-02EBFF8C9F19}"/>
                </a:ext>
              </a:extLst>
            </p:cNvPr>
            <p:cNvSpPr>
              <a:spLocks/>
            </p:cNvSpPr>
            <p:nvPr/>
          </p:nvSpPr>
          <p:spPr bwMode="auto">
            <a:xfrm>
              <a:off x="2194" y="1062"/>
              <a:ext cx="48" cy="44"/>
            </a:xfrm>
            <a:custGeom>
              <a:avLst/>
              <a:gdLst>
                <a:gd name="T0" fmla="*/ 36 w 133"/>
                <a:gd name="T1" fmla="*/ 112 h 121"/>
                <a:gd name="T2" fmla="*/ 66 w 133"/>
                <a:gd name="T3" fmla="*/ 121 h 121"/>
                <a:gd name="T4" fmla="*/ 81 w 133"/>
                <a:gd name="T5" fmla="*/ 119 h 121"/>
                <a:gd name="T6" fmla="*/ 118 w 133"/>
                <a:gd name="T7" fmla="*/ 90 h 121"/>
                <a:gd name="T8" fmla="*/ 97 w 133"/>
                <a:gd name="T9" fmla="*/ 11 h 121"/>
                <a:gd name="T10" fmla="*/ 53 w 133"/>
                <a:gd name="T11" fmla="*/ 4 h 121"/>
                <a:gd name="T12" fmla="*/ 17 w 133"/>
                <a:gd name="T13" fmla="*/ 30 h 121"/>
                <a:gd name="T14" fmla="*/ 36 w 133"/>
                <a:gd name="T15" fmla="*/ 112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21">
                  <a:moveTo>
                    <a:pt x="36" y="112"/>
                  </a:moveTo>
                  <a:cubicBezTo>
                    <a:pt x="45" y="118"/>
                    <a:pt x="56" y="121"/>
                    <a:pt x="66" y="121"/>
                  </a:cubicBezTo>
                  <a:cubicBezTo>
                    <a:pt x="71" y="121"/>
                    <a:pt x="76" y="120"/>
                    <a:pt x="81" y="119"/>
                  </a:cubicBezTo>
                  <a:cubicBezTo>
                    <a:pt x="97" y="115"/>
                    <a:pt x="110" y="104"/>
                    <a:pt x="118" y="90"/>
                  </a:cubicBezTo>
                  <a:cubicBezTo>
                    <a:pt x="133" y="63"/>
                    <a:pt x="124" y="27"/>
                    <a:pt x="97" y="11"/>
                  </a:cubicBezTo>
                  <a:cubicBezTo>
                    <a:pt x="84" y="3"/>
                    <a:pt x="69" y="0"/>
                    <a:pt x="53" y="4"/>
                  </a:cubicBezTo>
                  <a:cubicBezTo>
                    <a:pt x="38" y="7"/>
                    <a:pt x="25" y="17"/>
                    <a:pt x="17" y="30"/>
                  </a:cubicBezTo>
                  <a:cubicBezTo>
                    <a:pt x="0" y="58"/>
                    <a:pt x="8" y="95"/>
                    <a:pt x="36"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6" name="任意多边形: 形状 515">
              <a:extLst>
                <a:ext uri="{FF2B5EF4-FFF2-40B4-BE49-F238E27FC236}">
                  <a16:creationId xmlns:a16="http://schemas.microsoft.com/office/drawing/2014/main" id="{37E4C63F-12AE-A6B4-8471-7C9280E98A25}"/>
                </a:ext>
              </a:extLst>
            </p:cNvPr>
            <p:cNvSpPr>
              <a:spLocks/>
            </p:cNvSpPr>
            <p:nvPr/>
          </p:nvSpPr>
          <p:spPr bwMode="auto">
            <a:xfrm>
              <a:off x="2079" y="978"/>
              <a:ext cx="46" cy="42"/>
            </a:xfrm>
            <a:custGeom>
              <a:avLst/>
              <a:gdLst>
                <a:gd name="T0" fmla="*/ 116 w 126"/>
                <a:gd name="T1" fmla="*/ 77 h 115"/>
                <a:gd name="T2" fmla="*/ 85 w 126"/>
                <a:gd name="T3" fmla="*/ 6 h 115"/>
                <a:gd name="T4" fmla="*/ 42 w 126"/>
                <a:gd name="T5" fmla="*/ 6 h 115"/>
                <a:gd name="T6" fmla="*/ 12 w 126"/>
                <a:gd name="T7" fmla="*/ 37 h 115"/>
                <a:gd name="T8" fmla="*/ 42 w 126"/>
                <a:gd name="T9" fmla="*/ 111 h 115"/>
                <a:gd name="T10" fmla="*/ 63 w 126"/>
                <a:gd name="T11" fmla="*/ 115 h 115"/>
                <a:gd name="T12" fmla="*/ 86 w 126"/>
                <a:gd name="T13" fmla="*/ 110 h 115"/>
                <a:gd name="T14" fmla="*/ 116 w 126"/>
                <a:gd name="T15" fmla="*/ 77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15">
                  <a:moveTo>
                    <a:pt x="116" y="77"/>
                  </a:moveTo>
                  <a:cubicBezTo>
                    <a:pt x="126" y="49"/>
                    <a:pt x="112" y="17"/>
                    <a:pt x="85" y="6"/>
                  </a:cubicBezTo>
                  <a:cubicBezTo>
                    <a:pt x="71" y="0"/>
                    <a:pt x="56" y="0"/>
                    <a:pt x="42" y="6"/>
                  </a:cubicBezTo>
                  <a:cubicBezTo>
                    <a:pt x="28" y="12"/>
                    <a:pt x="17" y="23"/>
                    <a:pt x="12" y="37"/>
                  </a:cubicBezTo>
                  <a:cubicBezTo>
                    <a:pt x="0" y="66"/>
                    <a:pt x="14" y="99"/>
                    <a:pt x="42" y="111"/>
                  </a:cubicBezTo>
                  <a:cubicBezTo>
                    <a:pt x="49" y="114"/>
                    <a:pt x="56" y="115"/>
                    <a:pt x="63" y="115"/>
                  </a:cubicBezTo>
                  <a:cubicBezTo>
                    <a:pt x="71" y="115"/>
                    <a:pt x="79" y="113"/>
                    <a:pt x="86" y="110"/>
                  </a:cubicBezTo>
                  <a:cubicBezTo>
                    <a:pt x="100" y="104"/>
                    <a:pt x="111" y="92"/>
                    <a:pt x="116"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7" name="任意多边形: 形状 516">
              <a:extLst>
                <a:ext uri="{FF2B5EF4-FFF2-40B4-BE49-F238E27FC236}">
                  <a16:creationId xmlns:a16="http://schemas.microsoft.com/office/drawing/2014/main" id="{6E5F199A-971F-0882-FDC6-DE2FE4B148DF}"/>
                </a:ext>
              </a:extLst>
            </p:cNvPr>
            <p:cNvSpPr>
              <a:spLocks/>
            </p:cNvSpPr>
            <p:nvPr/>
          </p:nvSpPr>
          <p:spPr bwMode="auto">
            <a:xfrm>
              <a:off x="1956" y="915"/>
              <a:ext cx="43" cy="40"/>
            </a:xfrm>
            <a:custGeom>
              <a:avLst/>
              <a:gdLst>
                <a:gd name="T0" fmla="*/ 47 w 117"/>
                <a:gd name="T1" fmla="*/ 109 h 110"/>
                <a:gd name="T2" fmla="*/ 59 w 117"/>
                <a:gd name="T3" fmla="*/ 110 h 110"/>
                <a:gd name="T4" fmla="*/ 88 w 117"/>
                <a:gd name="T5" fmla="*/ 101 h 110"/>
                <a:gd name="T6" fmla="*/ 112 w 117"/>
                <a:gd name="T7" fmla="*/ 66 h 110"/>
                <a:gd name="T8" fmla="*/ 71 w 117"/>
                <a:gd name="T9" fmla="*/ 3 h 110"/>
                <a:gd name="T10" fmla="*/ 31 w 117"/>
                <a:gd name="T11" fmla="*/ 10 h 110"/>
                <a:gd name="T12" fmla="*/ 7 w 117"/>
                <a:gd name="T13" fmla="*/ 44 h 110"/>
                <a:gd name="T14" fmla="*/ 47 w 117"/>
                <a:gd name="T15" fmla="*/ 10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10">
                  <a:moveTo>
                    <a:pt x="47" y="109"/>
                  </a:moveTo>
                  <a:cubicBezTo>
                    <a:pt x="51" y="110"/>
                    <a:pt x="55" y="110"/>
                    <a:pt x="59" y="110"/>
                  </a:cubicBezTo>
                  <a:cubicBezTo>
                    <a:pt x="69" y="110"/>
                    <a:pt x="79" y="107"/>
                    <a:pt x="88" y="101"/>
                  </a:cubicBezTo>
                  <a:cubicBezTo>
                    <a:pt x="100" y="93"/>
                    <a:pt x="109" y="80"/>
                    <a:pt x="112" y="66"/>
                  </a:cubicBezTo>
                  <a:cubicBezTo>
                    <a:pt x="117" y="38"/>
                    <a:pt x="98" y="9"/>
                    <a:pt x="71" y="3"/>
                  </a:cubicBezTo>
                  <a:cubicBezTo>
                    <a:pt x="57" y="0"/>
                    <a:pt x="43" y="2"/>
                    <a:pt x="31" y="10"/>
                  </a:cubicBezTo>
                  <a:cubicBezTo>
                    <a:pt x="18" y="18"/>
                    <a:pt x="10" y="30"/>
                    <a:pt x="7" y="44"/>
                  </a:cubicBezTo>
                  <a:cubicBezTo>
                    <a:pt x="0" y="73"/>
                    <a:pt x="18" y="102"/>
                    <a:pt x="47"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8" name="任意多边形: 形状 517">
              <a:extLst>
                <a:ext uri="{FF2B5EF4-FFF2-40B4-BE49-F238E27FC236}">
                  <a16:creationId xmlns:a16="http://schemas.microsoft.com/office/drawing/2014/main" id="{45AB061E-FB13-25A8-0A70-D724BCE652A0}"/>
                </a:ext>
              </a:extLst>
            </p:cNvPr>
            <p:cNvSpPr>
              <a:spLocks/>
            </p:cNvSpPr>
            <p:nvPr/>
          </p:nvSpPr>
          <p:spPr bwMode="auto">
            <a:xfrm>
              <a:off x="1828" y="873"/>
              <a:ext cx="38" cy="38"/>
            </a:xfrm>
            <a:custGeom>
              <a:avLst/>
              <a:gdLst>
                <a:gd name="T0" fmla="*/ 49 w 104"/>
                <a:gd name="T1" fmla="*/ 104 h 104"/>
                <a:gd name="T2" fmla="*/ 87 w 104"/>
                <a:gd name="T3" fmla="*/ 90 h 104"/>
                <a:gd name="T4" fmla="*/ 103 w 104"/>
                <a:gd name="T5" fmla="*/ 53 h 104"/>
                <a:gd name="T6" fmla="*/ 56 w 104"/>
                <a:gd name="T7" fmla="*/ 1 h 104"/>
                <a:gd name="T8" fmla="*/ 19 w 104"/>
                <a:gd name="T9" fmla="*/ 13 h 104"/>
                <a:gd name="T10" fmla="*/ 2 w 104"/>
                <a:gd name="T11" fmla="*/ 49 h 104"/>
                <a:gd name="T12" fmla="*/ 49 w 10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04" h="104">
                  <a:moveTo>
                    <a:pt x="49" y="104"/>
                  </a:moveTo>
                  <a:cubicBezTo>
                    <a:pt x="65" y="104"/>
                    <a:pt x="77" y="99"/>
                    <a:pt x="87" y="90"/>
                  </a:cubicBezTo>
                  <a:cubicBezTo>
                    <a:pt x="97" y="81"/>
                    <a:pt x="103" y="67"/>
                    <a:pt x="103" y="53"/>
                  </a:cubicBezTo>
                  <a:cubicBezTo>
                    <a:pt x="104" y="26"/>
                    <a:pt x="83" y="2"/>
                    <a:pt x="56" y="1"/>
                  </a:cubicBezTo>
                  <a:cubicBezTo>
                    <a:pt x="42" y="0"/>
                    <a:pt x="29" y="4"/>
                    <a:pt x="19" y="13"/>
                  </a:cubicBezTo>
                  <a:cubicBezTo>
                    <a:pt x="9" y="22"/>
                    <a:pt x="2" y="35"/>
                    <a:pt x="2" y="49"/>
                  </a:cubicBezTo>
                  <a:cubicBezTo>
                    <a:pt x="0" y="77"/>
                    <a:pt x="21" y="102"/>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19" name="任意多边形: 形状 518">
              <a:extLst>
                <a:ext uri="{FF2B5EF4-FFF2-40B4-BE49-F238E27FC236}">
                  <a16:creationId xmlns:a16="http://schemas.microsoft.com/office/drawing/2014/main" id="{57BF34A8-495A-32A9-555E-A9F6477A4F16}"/>
                </a:ext>
              </a:extLst>
            </p:cNvPr>
            <p:cNvSpPr>
              <a:spLocks/>
            </p:cNvSpPr>
            <p:nvPr/>
          </p:nvSpPr>
          <p:spPr bwMode="auto">
            <a:xfrm>
              <a:off x="1694" y="850"/>
              <a:ext cx="37" cy="37"/>
            </a:xfrm>
            <a:custGeom>
              <a:avLst/>
              <a:gdLst>
                <a:gd name="T0" fmla="*/ 51 w 100"/>
                <a:gd name="T1" fmla="*/ 101 h 101"/>
                <a:gd name="T2" fmla="*/ 56 w 100"/>
                <a:gd name="T3" fmla="*/ 101 h 101"/>
                <a:gd name="T4" fmla="*/ 89 w 100"/>
                <a:gd name="T5" fmla="*/ 82 h 101"/>
                <a:gd name="T6" fmla="*/ 99 w 100"/>
                <a:gd name="T7" fmla="*/ 45 h 101"/>
                <a:gd name="T8" fmla="*/ 46 w 100"/>
                <a:gd name="T9" fmla="*/ 3 h 101"/>
                <a:gd name="T10" fmla="*/ 3 w 100"/>
                <a:gd name="T11" fmla="*/ 57 h 101"/>
                <a:gd name="T12" fmla="*/ 20 w 100"/>
                <a:gd name="T13" fmla="*/ 90 h 101"/>
                <a:gd name="T14" fmla="*/ 51 w 100"/>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1">
                  <a:moveTo>
                    <a:pt x="51" y="101"/>
                  </a:moveTo>
                  <a:cubicBezTo>
                    <a:pt x="52" y="101"/>
                    <a:pt x="54" y="101"/>
                    <a:pt x="56" y="101"/>
                  </a:cubicBezTo>
                  <a:cubicBezTo>
                    <a:pt x="69" y="99"/>
                    <a:pt x="80" y="93"/>
                    <a:pt x="89" y="82"/>
                  </a:cubicBezTo>
                  <a:cubicBezTo>
                    <a:pt x="97" y="72"/>
                    <a:pt x="100" y="58"/>
                    <a:pt x="99" y="45"/>
                  </a:cubicBezTo>
                  <a:cubicBezTo>
                    <a:pt x="95" y="19"/>
                    <a:pt x="71" y="0"/>
                    <a:pt x="46" y="3"/>
                  </a:cubicBezTo>
                  <a:cubicBezTo>
                    <a:pt x="19" y="6"/>
                    <a:pt x="0" y="30"/>
                    <a:pt x="3" y="57"/>
                  </a:cubicBezTo>
                  <a:cubicBezTo>
                    <a:pt x="4" y="70"/>
                    <a:pt x="10" y="82"/>
                    <a:pt x="20" y="90"/>
                  </a:cubicBezTo>
                  <a:cubicBezTo>
                    <a:pt x="29" y="97"/>
                    <a:pt x="40" y="101"/>
                    <a:pt x="5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0" name="任意多边形: 形状 519">
              <a:extLst>
                <a:ext uri="{FF2B5EF4-FFF2-40B4-BE49-F238E27FC236}">
                  <a16:creationId xmlns:a16="http://schemas.microsoft.com/office/drawing/2014/main" id="{69B23B2C-8C04-C38A-D1B3-BE8DF0BFE5BE}"/>
                </a:ext>
              </a:extLst>
            </p:cNvPr>
            <p:cNvSpPr>
              <a:spLocks/>
            </p:cNvSpPr>
            <p:nvPr/>
          </p:nvSpPr>
          <p:spPr bwMode="auto">
            <a:xfrm>
              <a:off x="1558" y="848"/>
              <a:ext cx="36" cy="36"/>
            </a:xfrm>
            <a:custGeom>
              <a:avLst/>
              <a:gdLst>
                <a:gd name="T0" fmla="*/ 63 w 99"/>
                <a:gd name="T1" fmla="*/ 97 h 98"/>
                <a:gd name="T2" fmla="*/ 91 w 99"/>
                <a:gd name="T3" fmla="*/ 74 h 98"/>
                <a:gd name="T4" fmla="*/ 95 w 99"/>
                <a:gd name="T5" fmla="*/ 38 h 98"/>
                <a:gd name="T6" fmla="*/ 39 w 99"/>
                <a:gd name="T7" fmla="*/ 7 h 98"/>
                <a:gd name="T8" fmla="*/ 7 w 99"/>
                <a:gd name="T9" fmla="*/ 64 h 98"/>
                <a:gd name="T10" fmla="*/ 29 w 99"/>
                <a:gd name="T11" fmla="*/ 92 h 98"/>
                <a:gd name="T12" fmla="*/ 51 w 99"/>
                <a:gd name="T13" fmla="*/ 98 h 98"/>
                <a:gd name="T14" fmla="*/ 63 w 99"/>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98">
                  <a:moveTo>
                    <a:pt x="63" y="97"/>
                  </a:moveTo>
                  <a:cubicBezTo>
                    <a:pt x="75" y="93"/>
                    <a:pt x="85" y="85"/>
                    <a:pt x="91" y="74"/>
                  </a:cubicBezTo>
                  <a:cubicBezTo>
                    <a:pt x="97" y="63"/>
                    <a:pt x="99" y="50"/>
                    <a:pt x="95" y="38"/>
                  </a:cubicBezTo>
                  <a:cubicBezTo>
                    <a:pt x="88" y="14"/>
                    <a:pt x="63" y="0"/>
                    <a:pt x="39" y="7"/>
                  </a:cubicBezTo>
                  <a:cubicBezTo>
                    <a:pt x="15" y="14"/>
                    <a:pt x="0" y="39"/>
                    <a:pt x="7" y="64"/>
                  </a:cubicBezTo>
                  <a:cubicBezTo>
                    <a:pt x="10" y="76"/>
                    <a:pt x="18" y="86"/>
                    <a:pt x="29" y="92"/>
                  </a:cubicBezTo>
                  <a:cubicBezTo>
                    <a:pt x="36" y="96"/>
                    <a:pt x="43" y="98"/>
                    <a:pt x="51" y="98"/>
                  </a:cubicBezTo>
                  <a:cubicBezTo>
                    <a:pt x="55" y="98"/>
                    <a:pt x="59" y="98"/>
                    <a:pt x="6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1" name="任意多边形: 形状 520">
              <a:extLst>
                <a:ext uri="{FF2B5EF4-FFF2-40B4-BE49-F238E27FC236}">
                  <a16:creationId xmlns:a16="http://schemas.microsoft.com/office/drawing/2014/main" id="{B48D0830-B77E-EADF-9E41-CC6EA23151B2}"/>
                </a:ext>
              </a:extLst>
            </p:cNvPr>
            <p:cNvSpPr>
              <a:spLocks/>
            </p:cNvSpPr>
            <p:nvPr/>
          </p:nvSpPr>
          <p:spPr bwMode="auto">
            <a:xfrm>
              <a:off x="1424" y="867"/>
              <a:ext cx="35" cy="34"/>
            </a:xfrm>
            <a:custGeom>
              <a:avLst/>
              <a:gdLst>
                <a:gd name="T0" fmla="*/ 10 w 95"/>
                <a:gd name="T1" fmla="*/ 68 h 93"/>
                <a:gd name="T2" fmla="*/ 35 w 95"/>
                <a:gd name="T3" fmla="*/ 91 h 93"/>
                <a:gd name="T4" fmla="*/ 50 w 95"/>
                <a:gd name="T5" fmla="*/ 93 h 93"/>
                <a:gd name="T6" fmla="*/ 68 w 95"/>
                <a:gd name="T7" fmla="*/ 89 h 93"/>
                <a:gd name="T8" fmla="*/ 91 w 95"/>
                <a:gd name="T9" fmla="*/ 64 h 93"/>
                <a:gd name="T10" fmla="*/ 89 w 95"/>
                <a:gd name="T11" fmla="*/ 30 h 93"/>
                <a:gd name="T12" fmla="*/ 31 w 95"/>
                <a:gd name="T13" fmla="*/ 10 h 93"/>
                <a:gd name="T14" fmla="*/ 10 w 95"/>
                <a:gd name="T15" fmla="*/ 68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93">
                  <a:moveTo>
                    <a:pt x="10" y="68"/>
                  </a:moveTo>
                  <a:cubicBezTo>
                    <a:pt x="15" y="79"/>
                    <a:pt x="24" y="87"/>
                    <a:pt x="35" y="91"/>
                  </a:cubicBezTo>
                  <a:cubicBezTo>
                    <a:pt x="40" y="93"/>
                    <a:pt x="45" y="93"/>
                    <a:pt x="50" y="93"/>
                  </a:cubicBezTo>
                  <a:cubicBezTo>
                    <a:pt x="56" y="93"/>
                    <a:pt x="62" y="92"/>
                    <a:pt x="68" y="89"/>
                  </a:cubicBezTo>
                  <a:cubicBezTo>
                    <a:pt x="79" y="84"/>
                    <a:pt x="87" y="75"/>
                    <a:pt x="91" y="64"/>
                  </a:cubicBezTo>
                  <a:cubicBezTo>
                    <a:pt x="95" y="53"/>
                    <a:pt x="94" y="41"/>
                    <a:pt x="89" y="30"/>
                  </a:cubicBezTo>
                  <a:cubicBezTo>
                    <a:pt x="78" y="9"/>
                    <a:pt x="53" y="0"/>
                    <a:pt x="31" y="10"/>
                  </a:cubicBezTo>
                  <a:cubicBezTo>
                    <a:pt x="10" y="20"/>
                    <a:pt x="0" y="46"/>
                    <a:pt x="1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2" name="任意多边形: 形状 521">
              <a:extLst>
                <a:ext uri="{FF2B5EF4-FFF2-40B4-BE49-F238E27FC236}">
                  <a16:creationId xmlns:a16="http://schemas.microsoft.com/office/drawing/2014/main" id="{C661940F-B781-D09A-6C22-E67E79D925D5}"/>
                </a:ext>
              </a:extLst>
            </p:cNvPr>
            <p:cNvSpPr>
              <a:spLocks/>
            </p:cNvSpPr>
            <p:nvPr/>
          </p:nvSpPr>
          <p:spPr bwMode="auto">
            <a:xfrm>
              <a:off x="1294" y="907"/>
              <a:ext cx="32" cy="32"/>
            </a:xfrm>
            <a:custGeom>
              <a:avLst/>
              <a:gdLst>
                <a:gd name="T0" fmla="*/ 40 w 89"/>
                <a:gd name="T1" fmla="*/ 88 h 88"/>
                <a:gd name="T2" fmla="*/ 47 w 89"/>
                <a:gd name="T3" fmla="*/ 88 h 88"/>
                <a:gd name="T4" fmla="*/ 70 w 89"/>
                <a:gd name="T5" fmla="*/ 81 h 88"/>
                <a:gd name="T6" fmla="*/ 87 w 89"/>
                <a:gd name="T7" fmla="*/ 54 h 88"/>
                <a:gd name="T8" fmla="*/ 80 w 89"/>
                <a:gd name="T9" fmla="*/ 23 h 88"/>
                <a:gd name="T10" fmla="*/ 23 w 89"/>
                <a:gd name="T11" fmla="*/ 13 h 88"/>
                <a:gd name="T12" fmla="*/ 13 w 89"/>
                <a:gd name="T13" fmla="*/ 70 h 88"/>
                <a:gd name="T14" fmla="*/ 40 w 89"/>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88">
                  <a:moveTo>
                    <a:pt x="40" y="88"/>
                  </a:moveTo>
                  <a:cubicBezTo>
                    <a:pt x="42" y="88"/>
                    <a:pt x="44" y="88"/>
                    <a:pt x="47" y="88"/>
                  </a:cubicBezTo>
                  <a:cubicBezTo>
                    <a:pt x="55" y="88"/>
                    <a:pt x="63" y="86"/>
                    <a:pt x="70" y="81"/>
                  </a:cubicBezTo>
                  <a:cubicBezTo>
                    <a:pt x="79" y="75"/>
                    <a:pt x="85" y="65"/>
                    <a:pt x="87" y="54"/>
                  </a:cubicBezTo>
                  <a:cubicBezTo>
                    <a:pt x="89" y="43"/>
                    <a:pt x="86" y="32"/>
                    <a:pt x="80" y="23"/>
                  </a:cubicBezTo>
                  <a:cubicBezTo>
                    <a:pt x="67" y="4"/>
                    <a:pt x="42" y="0"/>
                    <a:pt x="23" y="13"/>
                  </a:cubicBezTo>
                  <a:cubicBezTo>
                    <a:pt x="5" y="26"/>
                    <a:pt x="0" y="52"/>
                    <a:pt x="13" y="70"/>
                  </a:cubicBezTo>
                  <a:cubicBezTo>
                    <a:pt x="19" y="80"/>
                    <a:pt x="29" y="86"/>
                    <a:pt x="4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3" name="任意多边形: 形状 522">
              <a:extLst>
                <a:ext uri="{FF2B5EF4-FFF2-40B4-BE49-F238E27FC236}">
                  <a16:creationId xmlns:a16="http://schemas.microsoft.com/office/drawing/2014/main" id="{A51E1B5E-7A4C-76E7-F973-91F4224D3423}"/>
                </a:ext>
              </a:extLst>
            </p:cNvPr>
            <p:cNvSpPr>
              <a:spLocks/>
            </p:cNvSpPr>
            <p:nvPr/>
          </p:nvSpPr>
          <p:spPr bwMode="auto">
            <a:xfrm>
              <a:off x="1170" y="968"/>
              <a:ext cx="31" cy="29"/>
            </a:xfrm>
            <a:custGeom>
              <a:avLst/>
              <a:gdLst>
                <a:gd name="T0" fmla="*/ 42 w 84"/>
                <a:gd name="T1" fmla="*/ 78 h 78"/>
                <a:gd name="T2" fmla="*/ 69 w 84"/>
                <a:gd name="T3" fmla="*/ 67 h 78"/>
                <a:gd name="T4" fmla="*/ 69 w 84"/>
                <a:gd name="T5" fmla="*/ 11 h 78"/>
                <a:gd name="T6" fmla="*/ 42 w 84"/>
                <a:gd name="T7" fmla="*/ 0 h 78"/>
                <a:gd name="T8" fmla="*/ 15 w 84"/>
                <a:gd name="T9" fmla="*/ 12 h 78"/>
                <a:gd name="T10" fmla="*/ 15 w 84"/>
                <a:gd name="T11" fmla="*/ 67 h 78"/>
                <a:gd name="T12" fmla="*/ 42 w 84"/>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84" h="78">
                  <a:moveTo>
                    <a:pt x="42" y="78"/>
                  </a:moveTo>
                  <a:cubicBezTo>
                    <a:pt x="52" y="78"/>
                    <a:pt x="62" y="74"/>
                    <a:pt x="69" y="67"/>
                  </a:cubicBezTo>
                  <a:cubicBezTo>
                    <a:pt x="84" y="51"/>
                    <a:pt x="84" y="26"/>
                    <a:pt x="69" y="11"/>
                  </a:cubicBezTo>
                  <a:cubicBezTo>
                    <a:pt x="61" y="4"/>
                    <a:pt x="52" y="0"/>
                    <a:pt x="42" y="0"/>
                  </a:cubicBezTo>
                  <a:cubicBezTo>
                    <a:pt x="32" y="0"/>
                    <a:pt x="22" y="4"/>
                    <a:pt x="15" y="12"/>
                  </a:cubicBezTo>
                  <a:cubicBezTo>
                    <a:pt x="0" y="27"/>
                    <a:pt x="0" y="51"/>
                    <a:pt x="15" y="67"/>
                  </a:cubicBezTo>
                  <a:cubicBezTo>
                    <a:pt x="22" y="74"/>
                    <a:pt x="32" y="78"/>
                    <a:pt x="4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4" name="任意多边形: 形状 523">
              <a:extLst>
                <a:ext uri="{FF2B5EF4-FFF2-40B4-BE49-F238E27FC236}">
                  <a16:creationId xmlns:a16="http://schemas.microsoft.com/office/drawing/2014/main" id="{7A213D94-AF68-050F-C68A-DB1D603BD2F2}"/>
                </a:ext>
              </a:extLst>
            </p:cNvPr>
            <p:cNvSpPr>
              <a:spLocks/>
            </p:cNvSpPr>
            <p:nvPr/>
          </p:nvSpPr>
          <p:spPr bwMode="auto">
            <a:xfrm>
              <a:off x="1054" y="1048"/>
              <a:ext cx="30" cy="27"/>
            </a:xfrm>
            <a:custGeom>
              <a:avLst/>
              <a:gdLst>
                <a:gd name="T0" fmla="*/ 71 w 82"/>
                <a:gd name="T1" fmla="*/ 58 h 74"/>
                <a:gd name="T2" fmla="*/ 61 w 82"/>
                <a:gd name="T3" fmla="*/ 7 h 74"/>
                <a:gd name="T4" fmla="*/ 34 w 82"/>
                <a:gd name="T5" fmla="*/ 2 h 74"/>
                <a:gd name="T6" fmla="*/ 11 w 82"/>
                <a:gd name="T7" fmla="*/ 17 h 74"/>
                <a:gd name="T8" fmla="*/ 20 w 82"/>
                <a:gd name="T9" fmla="*/ 67 h 74"/>
                <a:gd name="T10" fmla="*/ 41 w 82"/>
                <a:gd name="T11" fmla="*/ 74 h 74"/>
                <a:gd name="T12" fmla="*/ 48 w 82"/>
                <a:gd name="T13" fmla="*/ 73 h 74"/>
                <a:gd name="T14" fmla="*/ 71 w 82"/>
                <a:gd name="T15" fmla="*/ 58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4">
                  <a:moveTo>
                    <a:pt x="71" y="58"/>
                  </a:moveTo>
                  <a:cubicBezTo>
                    <a:pt x="82" y="41"/>
                    <a:pt x="77" y="18"/>
                    <a:pt x="61" y="7"/>
                  </a:cubicBezTo>
                  <a:cubicBezTo>
                    <a:pt x="53" y="2"/>
                    <a:pt x="43" y="0"/>
                    <a:pt x="34" y="2"/>
                  </a:cubicBezTo>
                  <a:cubicBezTo>
                    <a:pt x="24" y="4"/>
                    <a:pt x="16" y="9"/>
                    <a:pt x="11" y="17"/>
                  </a:cubicBezTo>
                  <a:cubicBezTo>
                    <a:pt x="0" y="34"/>
                    <a:pt x="4" y="56"/>
                    <a:pt x="20" y="67"/>
                  </a:cubicBezTo>
                  <a:cubicBezTo>
                    <a:pt x="26" y="72"/>
                    <a:pt x="33" y="74"/>
                    <a:pt x="41" y="74"/>
                  </a:cubicBezTo>
                  <a:cubicBezTo>
                    <a:pt x="43" y="74"/>
                    <a:pt x="45" y="74"/>
                    <a:pt x="48" y="73"/>
                  </a:cubicBezTo>
                  <a:cubicBezTo>
                    <a:pt x="57" y="71"/>
                    <a:pt x="65" y="66"/>
                    <a:pt x="7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5" name="任意多边形: 形状 524">
              <a:extLst>
                <a:ext uri="{FF2B5EF4-FFF2-40B4-BE49-F238E27FC236}">
                  <a16:creationId xmlns:a16="http://schemas.microsoft.com/office/drawing/2014/main" id="{536DA2AB-1527-4DE1-1631-DACB73F3E863}"/>
                </a:ext>
              </a:extLst>
            </p:cNvPr>
            <p:cNvSpPr>
              <a:spLocks/>
            </p:cNvSpPr>
            <p:nvPr/>
          </p:nvSpPr>
          <p:spPr bwMode="auto">
            <a:xfrm>
              <a:off x="949" y="1148"/>
              <a:ext cx="27" cy="26"/>
            </a:xfrm>
            <a:custGeom>
              <a:avLst/>
              <a:gdLst>
                <a:gd name="T0" fmla="*/ 25 w 76"/>
                <a:gd name="T1" fmla="*/ 66 h 69"/>
                <a:gd name="T2" fmla="*/ 38 w 76"/>
                <a:gd name="T3" fmla="*/ 69 h 69"/>
                <a:gd name="T4" fmla="*/ 51 w 76"/>
                <a:gd name="T5" fmla="*/ 66 h 69"/>
                <a:gd name="T6" fmla="*/ 69 w 76"/>
                <a:gd name="T7" fmla="*/ 48 h 69"/>
                <a:gd name="T8" fmla="*/ 51 w 76"/>
                <a:gd name="T9" fmla="*/ 4 h 69"/>
                <a:gd name="T10" fmla="*/ 25 w 76"/>
                <a:gd name="T11" fmla="*/ 4 h 69"/>
                <a:gd name="T12" fmla="*/ 7 w 76"/>
                <a:gd name="T13" fmla="*/ 22 h 69"/>
                <a:gd name="T14" fmla="*/ 25 w 76"/>
                <a:gd name="T15" fmla="*/ 66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9">
                  <a:moveTo>
                    <a:pt x="25" y="66"/>
                  </a:moveTo>
                  <a:cubicBezTo>
                    <a:pt x="29" y="68"/>
                    <a:pt x="33" y="69"/>
                    <a:pt x="38" y="69"/>
                  </a:cubicBezTo>
                  <a:cubicBezTo>
                    <a:pt x="42" y="69"/>
                    <a:pt x="46" y="68"/>
                    <a:pt x="51" y="66"/>
                  </a:cubicBezTo>
                  <a:cubicBezTo>
                    <a:pt x="59" y="63"/>
                    <a:pt x="65" y="56"/>
                    <a:pt x="69" y="48"/>
                  </a:cubicBezTo>
                  <a:cubicBezTo>
                    <a:pt x="76" y="31"/>
                    <a:pt x="68" y="11"/>
                    <a:pt x="51" y="4"/>
                  </a:cubicBezTo>
                  <a:cubicBezTo>
                    <a:pt x="43" y="0"/>
                    <a:pt x="34" y="0"/>
                    <a:pt x="25" y="4"/>
                  </a:cubicBezTo>
                  <a:cubicBezTo>
                    <a:pt x="17" y="7"/>
                    <a:pt x="10" y="13"/>
                    <a:pt x="7" y="22"/>
                  </a:cubicBezTo>
                  <a:cubicBezTo>
                    <a:pt x="0" y="39"/>
                    <a:pt x="8" y="59"/>
                    <a:pt x="2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6" name="任意多边形: 形状 525">
              <a:extLst>
                <a:ext uri="{FF2B5EF4-FFF2-40B4-BE49-F238E27FC236}">
                  <a16:creationId xmlns:a16="http://schemas.microsoft.com/office/drawing/2014/main" id="{3342D6FE-44EB-774A-0B4F-BBA806B2B674}"/>
                </a:ext>
              </a:extLst>
            </p:cNvPr>
            <p:cNvSpPr>
              <a:spLocks/>
            </p:cNvSpPr>
            <p:nvPr/>
          </p:nvSpPr>
          <p:spPr bwMode="auto">
            <a:xfrm>
              <a:off x="1049" y="2352"/>
              <a:ext cx="82" cy="74"/>
            </a:xfrm>
            <a:custGeom>
              <a:avLst/>
              <a:gdLst>
                <a:gd name="T0" fmla="*/ 30 w 222"/>
                <a:gd name="T1" fmla="*/ 44 h 204"/>
                <a:gd name="T2" fmla="*/ 48 w 222"/>
                <a:gd name="T3" fmla="*/ 181 h 204"/>
                <a:gd name="T4" fmla="*/ 110 w 222"/>
                <a:gd name="T5" fmla="*/ 204 h 204"/>
                <a:gd name="T6" fmla="*/ 120 w 222"/>
                <a:gd name="T7" fmla="*/ 204 h 204"/>
                <a:gd name="T8" fmla="*/ 187 w 222"/>
                <a:gd name="T9" fmla="*/ 167 h 204"/>
                <a:gd name="T10" fmla="*/ 173 w 222"/>
                <a:gd name="T11" fmla="*/ 26 h 204"/>
                <a:gd name="T12" fmla="*/ 98 w 222"/>
                <a:gd name="T13" fmla="*/ 4 h 204"/>
                <a:gd name="T14" fmla="*/ 30 w 222"/>
                <a:gd name="T15" fmla="*/ 4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204">
                  <a:moveTo>
                    <a:pt x="30" y="44"/>
                  </a:moveTo>
                  <a:cubicBezTo>
                    <a:pt x="0" y="87"/>
                    <a:pt x="8" y="147"/>
                    <a:pt x="48" y="181"/>
                  </a:cubicBezTo>
                  <a:cubicBezTo>
                    <a:pt x="66" y="196"/>
                    <a:pt x="88" y="204"/>
                    <a:pt x="110" y="204"/>
                  </a:cubicBezTo>
                  <a:cubicBezTo>
                    <a:pt x="114" y="204"/>
                    <a:pt x="117" y="204"/>
                    <a:pt x="120" y="204"/>
                  </a:cubicBezTo>
                  <a:cubicBezTo>
                    <a:pt x="146" y="201"/>
                    <a:pt x="170" y="188"/>
                    <a:pt x="187" y="167"/>
                  </a:cubicBezTo>
                  <a:cubicBezTo>
                    <a:pt x="222" y="124"/>
                    <a:pt x="215" y="61"/>
                    <a:pt x="173" y="26"/>
                  </a:cubicBezTo>
                  <a:cubicBezTo>
                    <a:pt x="153" y="8"/>
                    <a:pt x="125" y="0"/>
                    <a:pt x="98" y="4"/>
                  </a:cubicBezTo>
                  <a:cubicBezTo>
                    <a:pt x="71" y="7"/>
                    <a:pt x="46" y="22"/>
                    <a:pt x="3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7" name="任意多边形: 形状 526">
              <a:extLst>
                <a:ext uri="{FF2B5EF4-FFF2-40B4-BE49-F238E27FC236}">
                  <a16:creationId xmlns:a16="http://schemas.microsoft.com/office/drawing/2014/main" id="{C4668CBA-ECCF-BA2F-090F-AC3375D1FF3F}"/>
                </a:ext>
              </a:extLst>
            </p:cNvPr>
            <p:cNvSpPr>
              <a:spLocks/>
            </p:cNvSpPr>
            <p:nvPr/>
          </p:nvSpPr>
          <p:spPr bwMode="auto">
            <a:xfrm>
              <a:off x="1147" y="2432"/>
              <a:ext cx="80" cy="73"/>
            </a:xfrm>
            <a:custGeom>
              <a:avLst/>
              <a:gdLst>
                <a:gd name="T0" fmla="*/ 83 w 220"/>
                <a:gd name="T1" fmla="*/ 7 h 200"/>
                <a:gd name="T2" fmla="*/ 23 w 220"/>
                <a:gd name="T3" fmla="*/ 57 h 200"/>
                <a:gd name="T4" fmla="*/ 61 w 220"/>
                <a:gd name="T5" fmla="*/ 186 h 200"/>
                <a:gd name="T6" fmla="*/ 109 w 220"/>
                <a:gd name="T7" fmla="*/ 200 h 200"/>
                <a:gd name="T8" fmla="*/ 134 w 220"/>
                <a:gd name="T9" fmla="*/ 197 h 200"/>
                <a:gd name="T10" fmla="*/ 193 w 220"/>
                <a:gd name="T11" fmla="*/ 151 h 200"/>
                <a:gd name="T12" fmla="*/ 158 w 220"/>
                <a:gd name="T13" fmla="*/ 16 h 200"/>
                <a:gd name="T14" fmla="*/ 83 w 220"/>
                <a:gd name="T15" fmla="*/ 7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200">
                  <a:moveTo>
                    <a:pt x="83" y="7"/>
                  </a:moveTo>
                  <a:cubicBezTo>
                    <a:pt x="57" y="15"/>
                    <a:pt x="35" y="33"/>
                    <a:pt x="23" y="57"/>
                  </a:cubicBezTo>
                  <a:cubicBezTo>
                    <a:pt x="0" y="103"/>
                    <a:pt x="17" y="160"/>
                    <a:pt x="61" y="186"/>
                  </a:cubicBezTo>
                  <a:cubicBezTo>
                    <a:pt x="76" y="195"/>
                    <a:pt x="92" y="200"/>
                    <a:pt x="109" y="200"/>
                  </a:cubicBezTo>
                  <a:cubicBezTo>
                    <a:pt x="117" y="200"/>
                    <a:pt x="126" y="199"/>
                    <a:pt x="134" y="197"/>
                  </a:cubicBezTo>
                  <a:cubicBezTo>
                    <a:pt x="159" y="190"/>
                    <a:pt x="180" y="174"/>
                    <a:pt x="193" y="151"/>
                  </a:cubicBezTo>
                  <a:cubicBezTo>
                    <a:pt x="220" y="104"/>
                    <a:pt x="204" y="44"/>
                    <a:pt x="158" y="16"/>
                  </a:cubicBezTo>
                  <a:cubicBezTo>
                    <a:pt x="136" y="3"/>
                    <a:pt x="108" y="0"/>
                    <a:pt x="8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8" name="任意多边形: 形状 527">
              <a:extLst>
                <a:ext uri="{FF2B5EF4-FFF2-40B4-BE49-F238E27FC236}">
                  <a16:creationId xmlns:a16="http://schemas.microsoft.com/office/drawing/2014/main" id="{0A5A93B6-31A1-BD91-D7B3-557F7C775783}"/>
                </a:ext>
              </a:extLst>
            </p:cNvPr>
            <p:cNvSpPr>
              <a:spLocks/>
            </p:cNvSpPr>
            <p:nvPr/>
          </p:nvSpPr>
          <p:spPr bwMode="auto">
            <a:xfrm>
              <a:off x="1254" y="2494"/>
              <a:ext cx="78" cy="71"/>
            </a:xfrm>
            <a:custGeom>
              <a:avLst/>
              <a:gdLst>
                <a:gd name="T0" fmla="*/ 16 w 213"/>
                <a:gd name="T1" fmla="*/ 70 h 195"/>
                <a:gd name="T2" fmla="*/ 71 w 213"/>
                <a:gd name="T3" fmla="*/ 189 h 195"/>
                <a:gd name="T4" fmla="*/ 106 w 213"/>
                <a:gd name="T5" fmla="*/ 195 h 195"/>
                <a:gd name="T6" fmla="*/ 143 w 213"/>
                <a:gd name="T7" fmla="*/ 188 h 195"/>
                <a:gd name="T8" fmla="*/ 194 w 213"/>
                <a:gd name="T9" fmla="*/ 134 h 195"/>
                <a:gd name="T10" fmla="*/ 140 w 213"/>
                <a:gd name="T11" fmla="*/ 10 h 195"/>
                <a:gd name="T12" fmla="*/ 66 w 213"/>
                <a:gd name="T13" fmla="*/ 12 h 195"/>
                <a:gd name="T14" fmla="*/ 16 w 213"/>
                <a:gd name="T15" fmla="*/ 70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195">
                  <a:moveTo>
                    <a:pt x="16" y="70"/>
                  </a:moveTo>
                  <a:cubicBezTo>
                    <a:pt x="0" y="118"/>
                    <a:pt x="25" y="170"/>
                    <a:pt x="71" y="189"/>
                  </a:cubicBezTo>
                  <a:cubicBezTo>
                    <a:pt x="83" y="193"/>
                    <a:pt x="94" y="195"/>
                    <a:pt x="106" y="195"/>
                  </a:cubicBezTo>
                  <a:cubicBezTo>
                    <a:pt x="118" y="195"/>
                    <a:pt x="131" y="193"/>
                    <a:pt x="143" y="188"/>
                  </a:cubicBezTo>
                  <a:cubicBezTo>
                    <a:pt x="166" y="177"/>
                    <a:pt x="184" y="158"/>
                    <a:pt x="194" y="134"/>
                  </a:cubicBezTo>
                  <a:cubicBezTo>
                    <a:pt x="213" y="85"/>
                    <a:pt x="189" y="29"/>
                    <a:pt x="140" y="10"/>
                  </a:cubicBezTo>
                  <a:cubicBezTo>
                    <a:pt x="117" y="0"/>
                    <a:pt x="89" y="1"/>
                    <a:pt x="66" y="12"/>
                  </a:cubicBezTo>
                  <a:cubicBezTo>
                    <a:pt x="42" y="24"/>
                    <a:pt x="24" y="45"/>
                    <a:pt x="1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29" name="任意多边形: 形状 528">
              <a:extLst>
                <a:ext uri="{FF2B5EF4-FFF2-40B4-BE49-F238E27FC236}">
                  <a16:creationId xmlns:a16="http://schemas.microsoft.com/office/drawing/2014/main" id="{5B73DEDA-B9E2-2C33-ED15-45C1CA9DD27C}"/>
                </a:ext>
              </a:extLst>
            </p:cNvPr>
            <p:cNvSpPr>
              <a:spLocks/>
            </p:cNvSpPr>
            <p:nvPr/>
          </p:nvSpPr>
          <p:spPr bwMode="auto">
            <a:xfrm>
              <a:off x="1368" y="2538"/>
              <a:ext cx="73" cy="70"/>
            </a:xfrm>
            <a:custGeom>
              <a:avLst/>
              <a:gdLst>
                <a:gd name="T0" fmla="*/ 118 w 200"/>
                <a:gd name="T1" fmla="*/ 5 h 191"/>
                <a:gd name="T2" fmla="*/ 47 w 200"/>
                <a:gd name="T3" fmla="*/ 19 h 191"/>
                <a:gd name="T4" fmla="*/ 7 w 200"/>
                <a:gd name="T5" fmla="*/ 82 h 191"/>
                <a:gd name="T6" fmla="*/ 78 w 200"/>
                <a:gd name="T7" fmla="*/ 189 h 191"/>
                <a:gd name="T8" fmla="*/ 99 w 200"/>
                <a:gd name="T9" fmla="*/ 191 h 191"/>
                <a:gd name="T10" fmla="*/ 147 w 200"/>
                <a:gd name="T11" fmla="*/ 177 h 191"/>
                <a:gd name="T12" fmla="*/ 189 w 200"/>
                <a:gd name="T13" fmla="*/ 117 h 191"/>
                <a:gd name="T14" fmla="*/ 118 w 200"/>
                <a:gd name="T15" fmla="*/ 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91">
                  <a:moveTo>
                    <a:pt x="118" y="5"/>
                  </a:moveTo>
                  <a:cubicBezTo>
                    <a:pt x="94" y="0"/>
                    <a:pt x="69" y="5"/>
                    <a:pt x="47" y="19"/>
                  </a:cubicBezTo>
                  <a:cubicBezTo>
                    <a:pt x="26" y="34"/>
                    <a:pt x="11" y="57"/>
                    <a:pt x="7" y="82"/>
                  </a:cubicBezTo>
                  <a:cubicBezTo>
                    <a:pt x="0" y="130"/>
                    <a:pt x="31" y="178"/>
                    <a:pt x="78" y="189"/>
                  </a:cubicBezTo>
                  <a:cubicBezTo>
                    <a:pt x="85" y="190"/>
                    <a:pt x="92" y="191"/>
                    <a:pt x="99" y="191"/>
                  </a:cubicBezTo>
                  <a:cubicBezTo>
                    <a:pt x="116" y="191"/>
                    <a:pt x="132" y="186"/>
                    <a:pt x="147" y="177"/>
                  </a:cubicBezTo>
                  <a:cubicBezTo>
                    <a:pt x="168" y="163"/>
                    <a:pt x="183" y="142"/>
                    <a:pt x="189" y="117"/>
                  </a:cubicBezTo>
                  <a:cubicBezTo>
                    <a:pt x="200" y="67"/>
                    <a:pt x="168" y="17"/>
                    <a:pt x="11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0" name="任意多边形: 形状 529">
              <a:extLst>
                <a:ext uri="{FF2B5EF4-FFF2-40B4-BE49-F238E27FC236}">
                  <a16:creationId xmlns:a16="http://schemas.microsoft.com/office/drawing/2014/main" id="{1241C89C-9AED-500B-5A4C-E6FD4C067119}"/>
                </a:ext>
              </a:extLst>
            </p:cNvPr>
            <p:cNvSpPr>
              <a:spLocks/>
            </p:cNvSpPr>
            <p:nvPr/>
          </p:nvSpPr>
          <p:spPr bwMode="auto">
            <a:xfrm>
              <a:off x="1486" y="2565"/>
              <a:ext cx="67" cy="68"/>
            </a:xfrm>
            <a:custGeom>
              <a:avLst/>
              <a:gdLst>
                <a:gd name="T0" fmla="*/ 97 w 184"/>
                <a:gd name="T1" fmla="*/ 2 h 185"/>
                <a:gd name="T2" fmla="*/ 30 w 184"/>
                <a:gd name="T3" fmla="*/ 26 h 185"/>
                <a:gd name="T4" fmla="*/ 1 w 184"/>
                <a:gd name="T5" fmla="*/ 92 h 185"/>
                <a:gd name="T6" fmla="*/ 85 w 184"/>
                <a:gd name="T7" fmla="*/ 185 h 185"/>
                <a:gd name="T8" fmla="*/ 91 w 184"/>
                <a:gd name="T9" fmla="*/ 185 h 185"/>
                <a:gd name="T10" fmla="*/ 150 w 184"/>
                <a:gd name="T11" fmla="*/ 163 h 185"/>
                <a:gd name="T12" fmla="*/ 181 w 184"/>
                <a:gd name="T13" fmla="*/ 99 h 185"/>
                <a:gd name="T14" fmla="*/ 97 w 184"/>
                <a:gd name="T15" fmla="*/ 2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85">
                  <a:moveTo>
                    <a:pt x="97" y="2"/>
                  </a:moveTo>
                  <a:cubicBezTo>
                    <a:pt x="72" y="0"/>
                    <a:pt x="49" y="9"/>
                    <a:pt x="30" y="26"/>
                  </a:cubicBezTo>
                  <a:cubicBezTo>
                    <a:pt x="12" y="43"/>
                    <a:pt x="1" y="67"/>
                    <a:pt x="1" y="92"/>
                  </a:cubicBezTo>
                  <a:cubicBezTo>
                    <a:pt x="0" y="141"/>
                    <a:pt x="37" y="181"/>
                    <a:pt x="85" y="185"/>
                  </a:cubicBezTo>
                  <a:cubicBezTo>
                    <a:pt x="87" y="185"/>
                    <a:pt x="89" y="185"/>
                    <a:pt x="91" y="185"/>
                  </a:cubicBezTo>
                  <a:cubicBezTo>
                    <a:pt x="112" y="185"/>
                    <a:pt x="133" y="177"/>
                    <a:pt x="150" y="163"/>
                  </a:cubicBezTo>
                  <a:cubicBezTo>
                    <a:pt x="168" y="147"/>
                    <a:pt x="179" y="124"/>
                    <a:pt x="181" y="99"/>
                  </a:cubicBezTo>
                  <a:cubicBezTo>
                    <a:pt x="184" y="49"/>
                    <a:pt x="146" y="5"/>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1" name="任意多边形: 形状 530">
              <a:extLst>
                <a:ext uri="{FF2B5EF4-FFF2-40B4-BE49-F238E27FC236}">
                  <a16:creationId xmlns:a16="http://schemas.microsoft.com/office/drawing/2014/main" id="{FD340A9C-7BFB-4174-7637-1AA0B1EF72BA}"/>
                </a:ext>
              </a:extLst>
            </p:cNvPr>
            <p:cNvSpPr>
              <a:spLocks/>
            </p:cNvSpPr>
            <p:nvPr/>
          </p:nvSpPr>
          <p:spPr bwMode="auto">
            <a:xfrm>
              <a:off x="1603" y="2574"/>
              <a:ext cx="67" cy="66"/>
            </a:xfrm>
            <a:custGeom>
              <a:avLst/>
              <a:gdLst>
                <a:gd name="T0" fmla="*/ 91 w 182"/>
                <a:gd name="T1" fmla="*/ 181 h 181"/>
                <a:gd name="T2" fmla="*/ 98 w 182"/>
                <a:gd name="T3" fmla="*/ 181 h 181"/>
                <a:gd name="T4" fmla="*/ 178 w 182"/>
                <a:gd name="T5" fmla="*/ 84 h 181"/>
                <a:gd name="T6" fmla="*/ 146 w 182"/>
                <a:gd name="T7" fmla="*/ 23 h 181"/>
                <a:gd name="T8" fmla="*/ 83 w 182"/>
                <a:gd name="T9" fmla="*/ 3 h 181"/>
                <a:gd name="T10" fmla="*/ 22 w 182"/>
                <a:gd name="T11" fmla="*/ 35 h 181"/>
                <a:gd name="T12" fmla="*/ 3 w 182"/>
                <a:gd name="T13" fmla="*/ 104 h 181"/>
                <a:gd name="T14" fmla="*/ 91 w 182"/>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81">
                  <a:moveTo>
                    <a:pt x="91" y="181"/>
                  </a:moveTo>
                  <a:cubicBezTo>
                    <a:pt x="93" y="181"/>
                    <a:pt x="95" y="181"/>
                    <a:pt x="98" y="181"/>
                  </a:cubicBezTo>
                  <a:cubicBezTo>
                    <a:pt x="146" y="177"/>
                    <a:pt x="182" y="133"/>
                    <a:pt x="178" y="84"/>
                  </a:cubicBezTo>
                  <a:cubicBezTo>
                    <a:pt x="176" y="60"/>
                    <a:pt x="165" y="39"/>
                    <a:pt x="146" y="23"/>
                  </a:cubicBezTo>
                  <a:cubicBezTo>
                    <a:pt x="128" y="8"/>
                    <a:pt x="106" y="0"/>
                    <a:pt x="83" y="3"/>
                  </a:cubicBezTo>
                  <a:cubicBezTo>
                    <a:pt x="59" y="5"/>
                    <a:pt x="38" y="16"/>
                    <a:pt x="22" y="35"/>
                  </a:cubicBezTo>
                  <a:cubicBezTo>
                    <a:pt x="7" y="55"/>
                    <a:pt x="0" y="80"/>
                    <a:pt x="3" y="104"/>
                  </a:cubicBezTo>
                  <a:cubicBezTo>
                    <a:pt x="9" y="148"/>
                    <a:pt x="48" y="181"/>
                    <a:pt x="91"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2" name="任意多边形: 形状 531">
              <a:extLst>
                <a:ext uri="{FF2B5EF4-FFF2-40B4-BE49-F238E27FC236}">
                  <a16:creationId xmlns:a16="http://schemas.microsoft.com/office/drawing/2014/main" id="{79949171-E559-8483-9FCA-2F3CD9D40918}"/>
                </a:ext>
              </a:extLst>
            </p:cNvPr>
            <p:cNvSpPr>
              <a:spLocks/>
            </p:cNvSpPr>
            <p:nvPr/>
          </p:nvSpPr>
          <p:spPr bwMode="auto">
            <a:xfrm>
              <a:off x="1720" y="2565"/>
              <a:ext cx="67" cy="64"/>
            </a:xfrm>
            <a:custGeom>
              <a:avLst/>
              <a:gdLst>
                <a:gd name="T0" fmla="*/ 109 w 183"/>
                <a:gd name="T1" fmla="*/ 174 h 177"/>
                <a:gd name="T2" fmla="*/ 173 w 183"/>
                <a:gd name="T3" fmla="*/ 70 h 177"/>
                <a:gd name="T4" fmla="*/ 133 w 183"/>
                <a:gd name="T5" fmla="*/ 15 h 177"/>
                <a:gd name="T6" fmla="*/ 69 w 183"/>
                <a:gd name="T7" fmla="*/ 5 h 177"/>
                <a:gd name="T8" fmla="*/ 16 w 183"/>
                <a:gd name="T9" fmla="*/ 46 h 177"/>
                <a:gd name="T10" fmla="*/ 7 w 183"/>
                <a:gd name="T11" fmla="*/ 115 h 177"/>
                <a:gd name="T12" fmla="*/ 89 w 183"/>
                <a:gd name="T13" fmla="*/ 177 h 177"/>
                <a:gd name="T14" fmla="*/ 109 w 183"/>
                <a:gd name="T15" fmla="*/ 174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77">
                  <a:moveTo>
                    <a:pt x="109" y="174"/>
                  </a:moveTo>
                  <a:cubicBezTo>
                    <a:pt x="155" y="163"/>
                    <a:pt x="183" y="116"/>
                    <a:pt x="173" y="70"/>
                  </a:cubicBezTo>
                  <a:cubicBezTo>
                    <a:pt x="167" y="47"/>
                    <a:pt x="153" y="28"/>
                    <a:pt x="133" y="15"/>
                  </a:cubicBezTo>
                  <a:cubicBezTo>
                    <a:pt x="114" y="3"/>
                    <a:pt x="91" y="0"/>
                    <a:pt x="69" y="5"/>
                  </a:cubicBezTo>
                  <a:cubicBezTo>
                    <a:pt x="47" y="10"/>
                    <a:pt x="28" y="25"/>
                    <a:pt x="16" y="46"/>
                  </a:cubicBezTo>
                  <a:cubicBezTo>
                    <a:pt x="3" y="67"/>
                    <a:pt x="0" y="92"/>
                    <a:pt x="7" y="115"/>
                  </a:cubicBezTo>
                  <a:cubicBezTo>
                    <a:pt x="18" y="152"/>
                    <a:pt x="52" y="177"/>
                    <a:pt x="89" y="177"/>
                  </a:cubicBezTo>
                  <a:cubicBezTo>
                    <a:pt x="96" y="177"/>
                    <a:pt x="103" y="176"/>
                    <a:pt x="109"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3" name="任意多边形: 形状 532">
              <a:extLst>
                <a:ext uri="{FF2B5EF4-FFF2-40B4-BE49-F238E27FC236}">
                  <a16:creationId xmlns:a16="http://schemas.microsoft.com/office/drawing/2014/main" id="{2A8D2235-FC84-0829-1C5D-08A45BB3FE18}"/>
                </a:ext>
              </a:extLst>
            </p:cNvPr>
            <p:cNvSpPr>
              <a:spLocks/>
            </p:cNvSpPr>
            <p:nvPr/>
          </p:nvSpPr>
          <p:spPr bwMode="auto">
            <a:xfrm>
              <a:off x="1836" y="2538"/>
              <a:ext cx="66" cy="63"/>
            </a:xfrm>
            <a:custGeom>
              <a:avLst/>
              <a:gdLst>
                <a:gd name="T0" fmla="*/ 118 w 180"/>
                <a:gd name="T1" fmla="*/ 9 h 172"/>
                <a:gd name="T2" fmla="*/ 54 w 180"/>
                <a:gd name="T3" fmla="*/ 9 h 172"/>
                <a:gd name="T4" fmla="*/ 8 w 180"/>
                <a:gd name="T5" fmla="*/ 56 h 172"/>
                <a:gd name="T6" fmla="*/ 10 w 180"/>
                <a:gd name="T7" fmla="*/ 124 h 172"/>
                <a:gd name="T8" fmla="*/ 86 w 180"/>
                <a:gd name="T9" fmla="*/ 172 h 172"/>
                <a:gd name="T10" fmla="*/ 117 w 180"/>
                <a:gd name="T11" fmla="*/ 166 h 172"/>
                <a:gd name="T12" fmla="*/ 163 w 180"/>
                <a:gd name="T13" fmla="*/ 56 h 172"/>
                <a:gd name="T14" fmla="*/ 118 w 180"/>
                <a:gd name="T15" fmla="*/ 9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2">
                  <a:moveTo>
                    <a:pt x="118" y="9"/>
                  </a:moveTo>
                  <a:cubicBezTo>
                    <a:pt x="97" y="0"/>
                    <a:pt x="75" y="0"/>
                    <a:pt x="54" y="9"/>
                  </a:cubicBezTo>
                  <a:cubicBezTo>
                    <a:pt x="33" y="18"/>
                    <a:pt x="17" y="34"/>
                    <a:pt x="8" y="56"/>
                  </a:cubicBezTo>
                  <a:cubicBezTo>
                    <a:pt x="0" y="78"/>
                    <a:pt x="0" y="103"/>
                    <a:pt x="10" y="124"/>
                  </a:cubicBezTo>
                  <a:cubicBezTo>
                    <a:pt x="24" y="154"/>
                    <a:pt x="55" y="172"/>
                    <a:pt x="86" y="172"/>
                  </a:cubicBezTo>
                  <a:cubicBezTo>
                    <a:pt x="97" y="172"/>
                    <a:pt x="107" y="170"/>
                    <a:pt x="117" y="166"/>
                  </a:cubicBezTo>
                  <a:cubicBezTo>
                    <a:pt x="160" y="149"/>
                    <a:pt x="180" y="99"/>
                    <a:pt x="163" y="56"/>
                  </a:cubicBezTo>
                  <a:cubicBezTo>
                    <a:pt x="155" y="35"/>
                    <a:pt x="139" y="18"/>
                    <a:pt x="1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4" name="任意多边形: 形状 533">
              <a:extLst>
                <a:ext uri="{FF2B5EF4-FFF2-40B4-BE49-F238E27FC236}">
                  <a16:creationId xmlns:a16="http://schemas.microsoft.com/office/drawing/2014/main" id="{96DEBBD3-435E-E31F-B863-0F20281E9CDD}"/>
                </a:ext>
              </a:extLst>
            </p:cNvPr>
            <p:cNvSpPr>
              <a:spLocks/>
            </p:cNvSpPr>
            <p:nvPr/>
          </p:nvSpPr>
          <p:spPr bwMode="auto">
            <a:xfrm>
              <a:off x="1947" y="2494"/>
              <a:ext cx="65" cy="61"/>
            </a:xfrm>
            <a:custGeom>
              <a:avLst/>
              <a:gdLst>
                <a:gd name="T0" fmla="*/ 104 w 177"/>
                <a:gd name="T1" fmla="*/ 5 h 168"/>
                <a:gd name="T2" fmla="*/ 42 w 177"/>
                <a:gd name="T3" fmla="*/ 14 h 168"/>
                <a:gd name="T4" fmla="*/ 5 w 177"/>
                <a:gd name="T5" fmla="*/ 67 h 168"/>
                <a:gd name="T6" fmla="*/ 17 w 177"/>
                <a:gd name="T7" fmla="*/ 132 h 168"/>
                <a:gd name="T8" fmla="*/ 85 w 177"/>
                <a:gd name="T9" fmla="*/ 168 h 168"/>
                <a:gd name="T10" fmla="*/ 126 w 177"/>
                <a:gd name="T11" fmla="*/ 156 h 168"/>
                <a:gd name="T12" fmla="*/ 154 w 177"/>
                <a:gd name="T13" fmla="*/ 43 h 168"/>
                <a:gd name="T14" fmla="*/ 104 w 177"/>
                <a:gd name="T15" fmla="*/ 5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68">
                  <a:moveTo>
                    <a:pt x="104" y="5"/>
                  </a:moveTo>
                  <a:cubicBezTo>
                    <a:pt x="83" y="0"/>
                    <a:pt x="61" y="3"/>
                    <a:pt x="42" y="14"/>
                  </a:cubicBezTo>
                  <a:cubicBezTo>
                    <a:pt x="24" y="26"/>
                    <a:pt x="10" y="45"/>
                    <a:pt x="5" y="67"/>
                  </a:cubicBezTo>
                  <a:cubicBezTo>
                    <a:pt x="0" y="90"/>
                    <a:pt x="5" y="113"/>
                    <a:pt x="17" y="132"/>
                  </a:cubicBezTo>
                  <a:cubicBezTo>
                    <a:pt x="32" y="155"/>
                    <a:pt x="58" y="168"/>
                    <a:pt x="85" y="168"/>
                  </a:cubicBezTo>
                  <a:cubicBezTo>
                    <a:pt x="99" y="168"/>
                    <a:pt x="114" y="164"/>
                    <a:pt x="126" y="156"/>
                  </a:cubicBezTo>
                  <a:cubicBezTo>
                    <a:pt x="164" y="133"/>
                    <a:pt x="177" y="82"/>
                    <a:pt x="154" y="43"/>
                  </a:cubicBezTo>
                  <a:cubicBezTo>
                    <a:pt x="143" y="24"/>
                    <a:pt x="125" y="11"/>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5" name="任意多边形: 形状 534">
              <a:extLst>
                <a:ext uri="{FF2B5EF4-FFF2-40B4-BE49-F238E27FC236}">
                  <a16:creationId xmlns:a16="http://schemas.microsoft.com/office/drawing/2014/main" id="{0463EA9D-F68F-A1A0-1942-95CAE0DA2A32}"/>
                </a:ext>
              </a:extLst>
            </p:cNvPr>
            <p:cNvSpPr>
              <a:spLocks/>
            </p:cNvSpPr>
            <p:nvPr/>
          </p:nvSpPr>
          <p:spPr bwMode="auto">
            <a:xfrm>
              <a:off x="2052" y="2432"/>
              <a:ext cx="62" cy="59"/>
            </a:xfrm>
            <a:custGeom>
              <a:avLst/>
              <a:gdLst>
                <a:gd name="T0" fmla="*/ 131 w 169"/>
                <a:gd name="T1" fmla="*/ 144 h 162"/>
                <a:gd name="T2" fmla="*/ 141 w 169"/>
                <a:gd name="T3" fmla="*/ 31 h 162"/>
                <a:gd name="T4" fmla="*/ 87 w 169"/>
                <a:gd name="T5" fmla="*/ 2 h 162"/>
                <a:gd name="T6" fmla="*/ 29 w 169"/>
                <a:gd name="T7" fmla="*/ 21 h 162"/>
                <a:gd name="T8" fmla="*/ 1 w 169"/>
                <a:gd name="T9" fmla="*/ 77 h 162"/>
                <a:gd name="T10" fmla="*/ 22 w 169"/>
                <a:gd name="T11" fmla="*/ 137 h 162"/>
                <a:gd name="T12" fmla="*/ 80 w 169"/>
                <a:gd name="T13" fmla="*/ 162 h 162"/>
                <a:gd name="T14" fmla="*/ 131 w 169"/>
                <a:gd name="T15" fmla="*/ 14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62">
                  <a:moveTo>
                    <a:pt x="131" y="144"/>
                  </a:moveTo>
                  <a:cubicBezTo>
                    <a:pt x="164" y="115"/>
                    <a:pt x="169" y="65"/>
                    <a:pt x="141" y="31"/>
                  </a:cubicBezTo>
                  <a:cubicBezTo>
                    <a:pt x="128" y="14"/>
                    <a:pt x="108" y="4"/>
                    <a:pt x="87" y="2"/>
                  </a:cubicBezTo>
                  <a:cubicBezTo>
                    <a:pt x="65" y="0"/>
                    <a:pt x="45" y="7"/>
                    <a:pt x="29" y="21"/>
                  </a:cubicBezTo>
                  <a:cubicBezTo>
                    <a:pt x="13" y="35"/>
                    <a:pt x="3" y="55"/>
                    <a:pt x="1" y="77"/>
                  </a:cubicBezTo>
                  <a:cubicBezTo>
                    <a:pt x="0" y="99"/>
                    <a:pt x="8" y="121"/>
                    <a:pt x="22" y="137"/>
                  </a:cubicBezTo>
                  <a:cubicBezTo>
                    <a:pt x="38" y="154"/>
                    <a:pt x="59" y="162"/>
                    <a:pt x="80" y="162"/>
                  </a:cubicBezTo>
                  <a:cubicBezTo>
                    <a:pt x="98" y="162"/>
                    <a:pt x="116" y="156"/>
                    <a:pt x="131"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6" name="任意多边形: 形状 535">
              <a:extLst>
                <a:ext uri="{FF2B5EF4-FFF2-40B4-BE49-F238E27FC236}">
                  <a16:creationId xmlns:a16="http://schemas.microsoft.com/office/drawing/2014/main" id="{B616F4A9-19BF-D871-E170-8BC74238DF51}"/>
                </a:ext>
              </a:extLst>
            </p:cNvPr>
            <p:cNvSpPr>
              <a:spLocks/>
            </p:cNvSpPr>
            <p:nvPr/>
          </p:nvSpPr>
          <p:spPr bwMode="auto">
            <a:xfrm>
              <a:off x="2148" y="2354"/>
              <a:ext cx="60" cy="57"/>
            </a:xfrm>
            <a:custGeom>
              <a:avLst/>
              <a:gdLst>
                <a:gd name="T0" fmla="*/ 20 w 164"/>
                <a:gd name="T1" fmla="*/ 27 h 156"/>
                <a:gd name="T2" fmla="*/ 2 w 164"/>
                <a:gd name="T3" fmla="*/ 86 h 156"/>
                <a:gd name="T4" fmla="*/ 31 w 164"/>
                <a:gd name="T5" fmla="*/ 140 h 156"/>
                <a:gd name="T6" fmla="*/ 78 w 164"/>
                <a:gd name="T7" fmla="*/ 156 h 156"/>
                <a:gd name="T8" fmla="*/ 137 w 164"/>
                <a:gd name="T9" fmla="*/ 130 h 156"/>
                <a:gd name="T10" fmla="*/ 129 w 164"/>
                <a:gd name="T11" fmla="*/ 20 h 156"/>
                <a:gd name="T12" fmla="*/ 73 w 164"/>
                <a:gd name="T13" fmla="*/ 1 h 156"/>
                <a:gd name="T14" fmla="*/ 20 w 164"/>
                <a:gd name="T15" fmla="*/ 27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156">
                  <a:moveTo>
                    <a:pt x="20" y="27"/>
                  </a:moveTo>
                  <a:cubicBezTo>
                    <a:pt x="7" y="43"/>
                    <a:pt x="0" y="65"/>
                    <a:pt x="2" y="86"/>
                  </a:cubicBezTo>
                  <a:cubicBezTo>
                    <a:pt x="4" y="108"/>
                    <a:pt x="15" y="127"/>
                    <a:pt x="31" y="140"/>
                  </a:cubicBezTo>
                  <a:cubicBezTo>
                    <a:pt x="45" y="151"/>
                    <a:pt x="62" y="156"/>
                    <a:pt x="78" y="156"/>
                  </a:cubicBezTo>
                  <a:cubicBezTo>
                    <a:pt x="100" y="156"/>
                    <a:pt x="122" y="147"/>
                    <a:pt x="137" y="130"/>
                  </a:cubicBezTo>
                  <a:cubicBezTo>
                    <a:pt x="164" y="97"/>
                    <a:pt x="161" y="48"/>
                    <a:pt x="129" y="20"/>
                  </a:cubicBezTo>
                  <a:cubicBezTo>
                    <a:pt x="114" y="6"/>
                    <a:pt x="95" y="0"/>
                    <a:pt x="73" y="1"/>
                  </a:cubicBezTo>
                  <a:cubicBezTo>
                    <a:pt x="53" y="2"/>
                    <a:pt x="34" y="12"/>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7" name="任意多边形: 形状 536">
              <a:extLst>
                <a:ext uri="{FF2B5EF4-FFF2-40B4-BE49-F238E27FC236}">
                  <a16:creationId xmlns:a16="http://schemas.microsoft.com/office/drawing/2014/main" id="{7083B733-3534-99EF-A965-B4AD9B4C717D}"/>
                </a:ext>
              </a:extLst>
            </p:cNvPr>
            <p:cNvSpPr>
              <a:spLocks/>
            </p:cNvSpPr>
            <p:nvPr/>
          </p:nvSpPr>
          <p:spPr bwMode="auto">
            <a:xfrm>
              <a:off x="2232" y="2258"/>
              <a:ext cx="59" cy="56"/>
            </a:xfrm>
            <a:custGeom>
              <a:avLst/>
              <a:gdLst>
                <a:gd name="T0" fmla="*/ 14 w 162"/>
                <a:gd name="T1" fmla="*/ 38 h 154"/>
                <a:gd name="T2" fmla="*/ 5 w 162"/>
                <a:gd name="T3" fmla="*/ 98 h 154"/>
                <a:gd name="T4" fmla="*/ 41 w 162"/>
                <a:gd name="T5" fmla="*/ 145 h 154"/>
                <a:gd name="T6" fmla="*/ 77 w 162"/>
                <a:gd name="T7" fmla="*/ 154 h 154"/>
                <a:gd name="T8" fmla="*/ 141 w 162"/>
                <a:gd name="T9" fmla="*/ 118 h 154"/>
                <a:gd name="T10" fmla="*/ 117 w 162"/>
                <a:gd name="T11" fmla="*/ 14 h 154"/>
                <a:gd name="T12" fmla="*/ 61 w 162"/>
                <a:gd name="T13" fmla="*/ 4 h 154"/>
                <a:gd name="T14" fmla="*/ 14 w 162"/>
                <a:gd name="T15" fmla="*/ 38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54">
                  <a:moveTo>
                    <a:pt x="14" y="38"/>
                  </a:moveTo>
                  <a:cubicBezTo>
                    <a:pt x="3" y="56"/>
                    <a:pt x="0" y="77"/>
                    <a:pt x="5" y="98"/>
                  </a:cubicBezTo>
                  <a:cubicBezTo>
                    <a:pt x="11" y="118"/>
                    <a:pt x="24" y="135"/>
                    <a:pt x="41" y="145"/>
                  </a:cubicBezTo>
                  <a:cubicBezTo>
                    <a:pt x="52" y="151"/>
                    <a:pt x="64" y="154"/>
                    <a:pt x="77" y="154"/>
                  </a:cubicBezTo>
                  <a:cubicBezTo>
                    <a:pt x="102" y="154"/>
                    <a:pt x="127" y="141"/>
                    <a:pt x="141" y="118"/>
                  </a:cubicBezTo>
                  <a:cubicBezTo>
                    <a:pt x="162" y="82"/>
                    <a:pt x="152" y="36"/>
                    <a:pt x="117" y="14"/>
                  </a:cubicBezTo>
                  <a:cubicBezTo>
                    <a:pt x="100" y="3"/>
                    <a:pt x="80" y="0"/>
                    <a:pt x="61" y="4"/>
                  </a:cubicBezTo>
                  <a:cubicBezTo>
                    <a:pt x="41" y="9"/>
                    <a:pt x="24" y="21"/>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8" name="任意多边形: 形状 537">
              <a:extLst>
                <a:ext uri="{FF2B5EF4-FFF2-40B4-BE49-F238E27FC236}">
                  <a16:creationId xmlns:a16="http://schemas.microsoft.com/office/drawing/2014/main" id="{86A254B0-C367-C220-8059-EC371983210E}"/>
                </a:ext>
              </a:extLst>
            </p:cNvPr>
            <p:cNvSpPr>
              <a:spLocks/>
            </p:cNvSpPr>
            <p:nvPr/>
          </p:nvSpPr>
          <p:spPr bwMode="auto">
            <a:xfrm>
              <a:off x="2299" y="2154"/>
              <a:ext cx="57" cy="54"/>
            </a:xfrm>
            <a:custGeom>
              <a:avLst/>
              <a:gdLst>
                <a:gd name="T0" fmla="*/ 50 w 157"/>
                <a:gd name="T1" fmla="*/ 145 h 149"/>
                <a:gd name="T2" fmla="*/ 74 w 157"/>
                <a:gd name="T3" fmla="*/ 149 h 149"/>
                <a:gd name="T4" fmla="*/ 142 w 157"/>
                <a:gd name="T5" fmla="*/ 104 h 149"/>
                <a:gd name="T6" fmla="*/ 103 w 157"/>
                <a:gd name="T7" fmla="*/ 8 h 149"/>
                <a:gd name="T8" fmla="*/ 48 w 157"/>
                <a:gd name="T9" fmla="*/ 7 h 149"/>
                <a:gd name="T10" fmla="*/ 8 w 157"/>
                <a:gd name="T11" fmla="*/ 47 h 149"/>
                <a:gd name="T12" fmla="*/ 9 w 157"/>
                <a:gd name="T13" fmla="*/ 106 h 149"/>
                <a:gd name="T14" fmla="*/ 50 w 157"/>
                <a:gd name="T15" fmla="*/ 145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149">
                  <a:moveTo>
                    <a:pt x="50" y="145"/>
                  </a:moveTo>
                  <a:cubicBezTo>
                    <a:pt x="58" y="148"/>
                    <a:pt x="66" y="149"/>
                    <a:pt x="74" y="149"/>
                  </a:cubicBezTo>
                  <a:cubicBezTo>
                    <a:pt x="103" y="149"/>
                    <a:pt x="130" y="132"/>
                    <a:pt x="142" y="104"/>
                  </a:cubicBezTo>
                  <a:cubicBezTo>
                    <a:pt x="157" y="67"/>
                    <a:pt x="140" y="23"/>
                    <a:pt x="103" y="8"/>
                  </a:cubicBezTo>
                  <a:cubicBezTo>
                    <a:pt x="85" y="0"/>
                    <a:pt x="66" y="0"/>
                    <a:pt x="48" y="7"/>
                  </a:cubicBezTo>
                  <a:cubicBezTo>
                    <a:pt x="30" y="15"/>
                    <a:pt x="15" y="29"/>
                    <a:pt x="8" y="47"/>
                  </a:cubicBezTo>
                  <a:cubicBezTo>
                    <a:pt x="0" y="66"/>
                    <a:pt x="1" y="87"/>
                    <a:pt x="9" y="106"/>
                  </a:cubicBezTo>
                  <a:cubicBezTo>
                    <a:pt x="17" y="124"/>
                    <a:pt x="32" y="138"/>
                    <a:pt x="50"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39" name="任意多边形: 形状 538">
              <a:extLst>
                <a:ext uri="{FF2B5EF4-FFF2-40B4-BE49-F238E27FC236}">
                  <a16:creationId xmlns:a16="http://schemas.microsoft.com/office/drawing/2014/main" id="{57F02425-DD89-0897-C776-483089F222F5}"/>
                </a:ext>
              </a:extLst>
            </p:cNvPr>
            <p:cNvSpPr>
              <a:spLocks/>
            </p:cNvSpPr>
            <p:nvPr/>
          </p:nvSpPr>
          <p:spPr bwMode="auto">
            <a:xfrm>
              <a:off x="2348" y="2043"/>
              <a:ext cx="55" cy="53"/>
            </a:xfrm>
            <a:custGeom>
              <a:avLst/>
              <a:gdLst>
                <a:gd name="T0" fmla="*/ 141 w 151"/>
                <a:gd name="T1" fmla="*/ 90 h 145"/>
                <a:gd name="T2" fmla="*/ 90 w 151"/>
                <a:gd name="T3" fmla="*/ 4 h 145"/>
                <a:gd name="T4" fmla="*/ 37 w 151"/>
                <a:gd name="T5" fmla="*/ 12 h 145"/>
                <a:gd name="T6" fmla="*/ 5 w 151"/>
                <a:gd name="T7" fmla="*/ 57 h 145"/>
                <a:gd name="T8" fmla="*/ 15 w 151"/>
                <a:gd name="T9" fmla="*/ 113 h 145"/>
                <a:gd name="T10" fmla="*/ 60 w 151"/>
                <a:gd name="T11" fmla="*/ 144 h 145"/>
                <a:gd name="T12" fmla="*/ 73 w 151"/>
                <a:gd name="T13" fmla="*/ 145 h 145"/>
                <a:gd name="T14" fmla="*/ 141 w 151"/>
                <a:gd name="T15" fmla="*/ 9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45">
                  <a:moveTo>
                    <a:pt x="141" y="90"/>
                  </a:moveTo>
                  <a:cubicBezTo>
                    <a:pt x="151" y="52"/>
                    <a:pt x="128" y="14"/>
                    <a:pt x="90" y="4"/>
                  </a:cubicBezTo>
                  <a:cubicBezTo>
                    <a:pt x="72" y="0"/>
                    <a:pt x="53" y="3"/>
                    <a:pt x="37" y="12"/>
                  </a:cubicBezTo>
                  <a:cubicBezTo>
                    <a:pt x="21" y="22"/>
                    <a:pt x="9" y="38"/>
                    <a:pt x="5" y="57"/>
                  </a:cubicBezTo>
                  <a:cubicBezTo>
                    <a:pt x="0" y="76"/>
                    <a:pt x="4" y="96"/>
                    <a:pt x="15" y="113"/>
                  </a:cubicBezTo>
                  <a:cubicBezTo>
                    <a:pt x="25" y="129"/>
                    <a:pt x="42" y="140"/>
                    <a:pt x="60" y="144"/>
                  </a:cubicBezTo>
                  <a:cubicBezTo>
                    <a:pt x="64" y="145"/>
                    <a:pt x="69" y="145"/>
                    <a:pt x="73" y="145"/>
                  </a:cubicBezTo>
                  <a:cubicBezTo>
                    <a:pt x="104" y="145"/>
                    <a:pt x="134" y="123"/>
                    <a:pt x="14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0" name="任意多边形: 形状 539">
              <a:extLst>
                <a:ext uri="{FF2B5EF4-FFF2-40B4-BE49-F238E27FC236}">
                  <a16:creationId xmlns:a16="http://schemas.microsoft.com/office/drawing/2014/main" id="{FA76C961-BF6B-0FAD-0587-CC438425E1C5}"/>
                </a:ext>
              </a:extLst>
            </p:cNvPr>
            <p:cNvSpPr>
              <a:spLocks/>
            </p:cNvSpPr>
            <p:nvPr/>
          </p:nvSpPr>
          <p:spPr bwMode="auto">
            <a:xfrm>
              <a:off x="2380" y="1927"/>
              <a:ext cx="51" cy="51"/>
            </a:xfrm>
            <a:custGeom>
              <a:avLst/>
              <a:gdLst>
                <a:gd name="T0" fmla="*/ 70 w 141"/>
                <a:gd name="T1" fmla="*/ 140 h 140"/>
                <a:gd name="T2" fmla="*/ 138 w 141"/>
                <a:gd name="T3" fmla="*/ 76 h 140"/>
                <a:gd name="T4" fmla="*/ 76 w 141"/>
                <a:gd name="T5" fmla="*/ 2 h 140"/>
                <a:gd name="T6" fmla="*/ 26 w 141"/>
                <a:gd name="T7" fmla="*/ 17 h 140"/>
                <a:gd name="T8" fmla="*/ 2 w 141"/>
                <a:gd name="T9" fmla="*/ 65 h 140"/>
                <a:gd name="T10" fmla="*/ 19 w 141"/>
                <a:gd name="T11" fmla="*/ 117 h 140"/>
                <a:gd name="T12" fmla="*/ 68 w 141"/>
                <a:gd name="T13" fmla="*/ 140 h 140"/>
                <a:gd name="T14" fmla="*/ 70 w 141"/>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0">
                  <a:moveTo>
                    <a:pt x="70" y="140"/>
                  </a:moveTo>
                  <a:cubicBezTo>
                    <a:pt x="104" y="140"/>
                    <a:pt x="135" y="112"/>
                    <a:pt x="138" y="76"/>
                  </a:cubicBezTo>
                  <a:cubicBezTo>
                    <a:pt x="141" y="39"/>
                    <a:pt x="113" y="5"/>
                    <a:pt x="76" y="2"/>
                  </a:cubicBezTo>
                  <a:cubicBezTo>
                    <a:pt x="58" y="0"/>
                    <a:pt x="40" y="6"/>
                    <a:pt x="26" y="17"/>
                  </a:cubicBezTo>
                  <a:cubicBezTo>
                    <a:pt x="12" y="29"/>
                    <a:pt x="3" y="46"/>
                    <a:pt x="2" y="65"/>
                  </a:cubicBezTo>
                  <a:cubicBezTo>
                    <a:pt x="0" y="84"/>
                    <a:pt x="7" y="103"/>
                    <a:pt x="19" y="117"/>
                  </a:cubicBezTo>
                  <a:cubicBezTo>
                    <a:pt x="32" y="131"/>
                    <a:pt x="49" y="140"/>
                    <a:pt x="68" y="140"/>
                  </a:cubicBezTo>
                  <a:cubicBezTo>
                    <a:pt x="68" y="140"/>
                    <a:pt x="69" y="140"/>
                    <a:pt x="70"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1" name="任意多边形: 形状 540">
              <a:extLst>
                <a:ext uri="{FF2B5EF4-FFF2-40B4-BE49-F238E27FC236}">
                  <a16:creationId xmlns:a16="http://schemas.microsoft.com/office/drawing/2014/main" id="{6CB34DCE-5566-5970-46CC-BA213A52F101}"/>
                </a:ext>
              </a:extLst>
            </p:cNvPr>
            <p:cNvSpPr>
              <a:spLocks/>
            </p:cNvSpPr>
            <p:nvPr/>
          </p:nvSpPr>
          <p:spPr bwMode="auto">
            <a:xfrm>
              <a:off x="2394" y="1809"/>
              <a:ext cx="50" cy="49"/>
            </a:xfrm>
            <a:custGeom>
              <a:avLst/>
              <a:gdLst>
                <a:gd name="T0" fmla="*/ 2 w 136"/>
                <a:gd name="T1" fmla="*/ 72 h 134"/>
                <a:gd name="T2" fmla="*/ 26 w 136"/>
                <a:gd name="T3" fmla="*/ 119 h 134"/>
                <a:gd name="T4" fmla="*/ 68 w 136"/>
                <a:gd name="T5" fmla="*/ 134 h 134"/>
                <a:gd name="T6" fmla="*/ 76 w 136"/>
                <a:gd name="T7" fmla="*/ 134 h 134"/>
                <a:gd name="T8" fmla="*/ 133 w 136"/>
                <a:gd name="T9" fmla="*/ 63 h 134"/>
                <a:gd name="T10" fmla="*/ 111 w 136"/>
                <a:gd name="T11" fmla="*/ 17 h 134"/>
                <a:gd name="T12" fmla="*/ 63 w 136"/>
                <a:gd name="T13" fmla="*/ 1 h 134"/>
                <a:gd name="T14" fmla="*/ 2 w 136"/>
                <a:gd name="T15" fmla="*/ 72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34">
                  <a:moveTo>
                    <a:pt x="2" y="72"/>
                  </a:moveTo>
                  <a:cubicBezTo>
                    <a:pt x="3" y="90"/>
                    <a:pt x="12" y="107"/>
                    <a:pt x="26" y="119"/>
                  </a:cubicBezTo>
                  <a:cubicBezTo>
                    <a:pt x="38" y="129"/>
                    <a:pt x="53" y="134"/>
                    <a:pt x="68" y="134"/>
                  </a:cubicBezTo>
                  <a:cubicBezTo>
                    <a:pt x="71" y="134"/>
                    <a:pt x="73" y="134"/>
                    <a:pt x="76" y="134"/>
                  </a:cubicBezTo>
                  <a:cubicBezTo>
                    <a:pt x="110" y="130"/>
                    <a:pt x="136" y="99"/>
                    <a:pt x="133" y="63"/>
                  </a:cubicBezTo>
                  <a:cubicBezTo>
                    <a:pt x="132" y="45"/>
                    <a:pt x="124" y="28"/>
                    <a:pt x="111" y="17"/>
                  </a:cubicBezTo>
                  <a:cubicBezTo>
                    <a:pt x="97" y="5"/>
                    <a:pt x="81" y="0"/>
                    <a:pt x="63" y="1"/>
                  </a:cubicBezTo>
                  <a:cubicBezTo>
                    <a:pt x="27" y="3"/>
                    <a:pt x="0" y="35"/>
                    <a:pt x="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2" name="任意多边形: 形状 541">
              <a:extLst>
                <a:ext uri="{FF2B5EF4-FFF2-40B4-BE49-F238E27FC236}">
                  <a16:creationId xmlns:a16="http://schemas.microsoft.com/office/drawing/2014/main" id="{310FB272-774B-BAA2-E6E3-DA55488466F8}"/>
                </a:ext>
              </a:extLst>
            </p:cNvPr>
            <p:cNvSpPr>
              <a:spLocks/>
            </p:cNvSpPr>
            <p:nvPr/>
          </p:nvSpPr>
          <p:spPr bwMode="auto">
            <a:xfrm>
              <a:off x="2389" y="1689"/>
              <a:ext cx="51" cy="49"/>
            </a:xfrm>
            <a:custGeom>
              <a:avLst/>
              <a:gdLst>
                <a:gd name="T0" fmla="*/ 104 w 140"/>
                <a:gd name="T1" fmla="*/ 12 h 132"/>
                <a:gd name="T2" fmla="*/ 56 w 140"/>
                <a:gd name="T3" fmla="*/ 4 h 132"/>
                <a:gd name="T4" fmla="*/ 8 w 140"/>
                <a:gd name="T5" fmla="*/ 81 h 132"/>
                <a:gd name="T6" fmla="*/ 38 w 140"/>
                <a:gd name="T7" fmla="*/ 123 h 132"/>
                <a:gd name="T8" fmla="*/ 71 w 140"/>
                <a:gd name="T9" fmla="*/ 132 h 132"/>
                <a:gd name="T10" fmla="*/ 87 w 140"/>
                <a:gd name="T11" fmla="*/ 129 h 132"/>
                <a:gd name="T12" fmla="*/ 132 w 140"/>
                <a:gd name="T13" fmla="*/ 53 h 132"/>
                <a:gd name="T14" fmla="*/ 104 w 140"/>
                <a:gd name="T15" fmla="*/ 1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32">
                  <a:moveTo>
                    <a:pt x="104" y="12"/>
                  </a:moveTo>
                  <a:cubicBezTo>
                    <a:pt x="90" y="3"/>
                    <a:pt x="73" y="0"/>
                    <a:pt x="56" y="4"/>
                  </a:cubicBezTo>
                  <a:cubicBezTo>
                    <a:pt x="22" y="12"/>
                    <a:pt x="0" y="46"/>
                    <a:pt x="8" y="81"/>
                  </a:cubicBezTo>
                  <a:cubicBezTo>
                    <a:pt x="12" y="98"/>
                    <a:pt x="23" y="114"/>
                    <a:pt x="38" y="123"/>
                  </a:cubicBezTo>
                  <a:cubicBezTo>
                    <a:pt x="48" y="129"/>
                    <a:pt x="59" y="132"/>
                    <a:pt x="71" y="132"/>
                  </a:cubicBezTo>
                  <a:cubicBezTo>
                    <a:pt x="76" y="132"/>
                    <a:pt x="82" y="131"/>
                    <a:pt x="87" y="129"/>
                  </a:cubicBezTo>
                  <a:cubicBezTo>
                    <a:pt x="120" y="120"/>
                    <a:pt x="140" y="87"/>
                    <a:pt x="132" y="53"/>
                  </a:cubicBezTo>
                  <a:cubicBezTo>
                    <a:pt x="128" y="36"/>
                    <a:pt x="118" y="22"/>
                    <a:pt x="10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3" name="任意多边形: 形状 542">
              <a:extLst>
                <a:ext uri="{FF2B5EF4-FFF2-40B4-BE49-F238E27FC236}">
                  <a16:creationId xmlns:a16="http://schemas.microsoft.com/office/drawing/2014/main" id="{1F5E4BAA-D5B9-B13A-6E2E-7773D0A9687B}"/>
                </a:ext>
              </a:extLst>
            </p:cNvPr>
            <p:cNvSpPr>
              <a:spLocks/>
            </p:cNvSpPr>
            <p:nvPr/>
          </p:nvSpPr>
          <p:spPr bwMode="auto">
            <a:xfrm>
              <a:off x="2368" y="1572"/>
              <a:ext cx="51" cy="47"/>
            </a:xfrm>
            <a:custGeom>
              <a:avLst/>
              <a:gdLst>
                <a:gd name="T0" fmla="*/ 12 w 138"/>
                <a:gd name="T1" fmla="*/ 87 h 127"/>
                <a:gd name="T2" fmla="*/ 46 w 138"/>
                <a:gd name="T3" fmla="*/ 122 h 127"/>
                <a:gd name="T4" fmla="*/ 70 w 138"/>
                <a:gd name="T5" fmla="*/ 127 h 127"/>
                <a:gd name="T6" fmla="*/ 95 w 138"/>
                <a:gd name="T7" fmla="*/ 121 h 127"/>
                <a:gd name="T8" fmla="*/ 126 w 138"/>
                <a:gd name="T9" fmla="*/ 41 h 127"/>
                <a:gd name="T10" fmla="*/ 93 w 138"/>
                <a:gd name="T11" fmla="*/ 7 h 127"/>
                <a:gd name="T12" fmla="*/ 47 w 138"/>
                <a:gd name="T13" fmla="*/ 6 h 127"/>
                <a:gd name="T14" fmla="*/ 12 w 138"/>
                <a:gd name="T15" fmla="*/ 8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27">
                  <a:moveTo>
                    <a:pt x="12" y="87"/>
                  </a:moveTo>
                  <a:cubicBezTo>
                    <a:pt x="18" y="103"/>
                    <a:pt x="30" y="116"/>
                    <a:pt x="46" y="122"/>
                  </a:cubicBezTo>
                  <a:cubicBezTo>
                    <a:pt x="54" y="125"/>
                    <a:pt x="62" y="127"/>
                    <a:pt x="70" y="127"/>
                  </a:cubicBezTo>
                  <a:cubicBezTo>
                    <a:pt x="78" y="127"/>
                    <a:pt x="87" y="125"/>
                    <a:pt x="95" y="121"/>
                  </a:cubicBezTo>
                  <a:cubicBezTo>
                    <a:pt x="124" y="107"/>
                    <a:pt x="138" y="72"/>
                    <a:pt x="126" y="41"/>
                  </a:cubicBezTo>
                  <a:cubicBezTo>
                    <a:pt x="120" y="26"/>
                    <a:pt x="109" y="13"/>
                    <a:pt x="93" y="7"/>
                  </a:cubicBezTo>
                  <a:cubicBezTo>
                    <a:pt x="78" y="0"/>
                    <a:pt x="62" y="0"/>
                    <a:pt x="47" y="6"/>
                  </a:cubicBezTo>
                  <a:cubicBezTo>
                    <a:pt x="15" y="19"/>
                    <a:pt x="0" y="55"/>
                    <a:pt x="1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4" name="任意多边形: 形状 543">
              <a:extLst>
                <a:ext uri="{FF2B5EF4-FFF2-40B4-BE49-F238E27FC236}">
                  <a16:creationId xmlns:a16="http://schemas.microsoft.com/office/drawing/2014/main" id="{D9D08810-E5A2-7812-08CC-642E1C33892C}"/>
                </a:ext>
              </a:extLst>
            </p:cNvPr>
            <p:cNvSpPr>
              <a:spLocks/>
            </p:cNvSpPr>
            <p:nvPr/>
          </p:nvSpPr>
          <p:spPr bwMode="auto">
            <a:xfrm>
              <a:off x="2330" y="1459"/>
              <a:ext cx="50" cy="45"/>
            </a:xfrm>
            <a:custGeom>
              <a:avLst/>
              <a:gdLst>
                <a:gd name="T0" fmla="*/ 17 w 135"/>
                <a:gd name="T1" fmla="*/ 93 h 123"/>
                <a:gd name="T2" fmla="*/ 55 w 135"/>
                <a:gd name="T3" fmla="*/ 121 h 123"/>
                <a:gd name="T4" fmla="*/ 68 w 135"/>
                <a:gd name="T5" fmla="*/ 123 h 123"/>
                <a:gd name="T6" fmla="*/ 101 w 135"/>
                <a:gd name="T7" fmla="*/ 113 h 123"/>
                <a:gd name="T8" fmla="*/ 119 w 135"/>
                <a:gd name="T9" fmla="*/ 32 h 123"/>
                <a:gd name="T10" fmla="*/ 83 w 135"/>
                <a:gd name="T11" fmla="*/ 4 h 123"/>
                <a:gd name="T12" fmla="*/ 38 w 135"/>
                <a:gd name="T13" fmla="*/ 11 h 123"/>
                <a:gd name="T14" fmla="*/ 17 w 135"/>
                <a:gd name="T15" fmla="*/ 9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123">
                  <a:moveTo>
                    <a:pt x="17" y="93"/>
                  </a:moveTo>
                  <a:cubicBezTo>
                    <a:pt x="25" y="107"/>
                    <a:pt x="39" y="117"/>
                    <a:pt x="55" y="121"/>
                  </a:cubicBezTo>
                  <a:cubicBezTo>
                    <a:pt x="59" y="122"/>
                    <a:pt x="64" y="123"/>
                    <a:pt x="68" y="123"/>
                  </a:cubicBezTo>
                  <a:cubicBezTo>
                    <a:pt x="80" y="123"/>
                    <a:pt x="91" y="119"/>
                    <a:pt x="101" y="113"/>
                  </a:cubicBezTo>
                  <a:cubicBezTo>
                    <a:pt x="127" y="95"/>
                    <a:pt x="135" y="60"/>
                    <a:pt x="119" y="32"/>
                  </a:cubicBezTo>
                  <a:cubicBezTo>
                    <a:pt x="111" y="18"/>
                    <a:pt x="98" y="8"/>
                    <a:pt x="83" y="4"/>
                  </a:cubicBezTo>
                  <a:cubicBezTo>
                    <a:pt x="68" y="0"/>
                    <a:pt x="52" y="3"/>
                    <a:pt x="38" y="11"/>
                  </a:cubicBezTo>
                  <a:cubicBezTo>
                    <a:pt x="10" y="28"/>
                    <a:pt x="0" y="64"/>
                    <a:pt x="1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5" name="任意多边形: 形状 544">
              <a:extLst>
                <a:ext uri="{FF2B5EF4-FFF2-40B4-BE49-F238E27FC236}">
                  <a16:creationId xmlns:a16="http://schemas.microsoft.com/office/drawing/2014/main" id="{A2639791-33D0-81D9-08AE-EAF940CEA9DC}"/>
                </a:ext>
              </a:extLst>
            </p:cNvPr>
            <p:cNvSpPr>
              <a:spLocks/>
            </p:cNvSpPr>
            <p:nvPr/>
          </p:nvSpPr>
          <p:spPr bwMode="auto">
            <a:xfrm>
              <a:off x="2276" y="1352"/>
              <a:ext cx="47" cy="42"/>
            </a:xfrm>
            <a:custGeom>
              <a:avLst/>
              <a:gdLst>
                <a:gd name="T0" fmla="*/ 60 w 128"/>
                <a:gd name="T1" fmla="*/ 117 h 117"/>
                <a:gd name="T2" fmla="*/ 64 w 128"/>
                <a:gd name="T3" fmla="*/ 117 h 117"/>
                <a:gd name="T4" fmla="*/ 103 w 128"/>
                <a:gd name="T5" fmla="*/ 102 h 117"/>
                <a:gd name="T6" fmla="*/ 108 w 128"/>
                <a:gd name="T7" fmla="*/ 22 h 117"/>
                <a:gd name="T8" fmla="*/ 69 w 128"/>
                <a:gd name="T9" fmla="*/ 2 h 117"/>
                <a:gd name="T10" fmla="*/ 28 w 128"/>
                <a:gd name="T11" fmla="*/ 15 h 117"/>
                <a:gd name="T12" fmla="*/ 20 w 128"/>
                <a:gd name="T13" fmla="*/ 96 h 117"/>
                <a:gd name="T14" fmla="*/ 60 w 128"/>
                <a:gd name="T15" fmla="*/ 117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17">
                  <a:moveTo>
                    <a:pt x="60" y="117"/>
                  </a:moveTo>
                  <a:cubicBezTo>
                    <a:pt x="62" y="117"/>
                    <a:pt x="63" y="117"/>
                    <a:pt x="64" y="117"/>
                  </a:cubicBezTo>
                  <a:cubicBezTo>
                    <a:pt x="78" y="117"/>
                    <a:pt x="92" y="112"/>
                    <a:pt x="103" y="102"/>
                  </a:cubicBezTo>
                  <a:cubicBezTo>
                    <a:pt x="125" y="81"/>
                    <a:pt x="128" y="46"/>
                    <a:pt x="108" y="22"/>
                  </a:cubicBezTo>
                  <a:cubicBezTo>
                    <a:pt x="98" y="10"/>
                    <a:pt x="85" y="3"/>
                    <a:pt x="69" y="2"/>
                  </a:cubicBezTo>
                  <a:cubicBezTo>
                    <a:pt x="55" y="0"/>
                    <a:pt x="39" y="5"/>
                    <a:pt x="28" y="15"/>
                  </a:cubicBezTo>
                  <a:cubicBezTo>
                    <a:pt x="4" y="35"/>
                    <a:pt x="0" y="71"/>
                    <a:pt x="20" y="96"/>
                  </a:cubicBezTo>
                  <a:cubicBezTo>
                    <a:pt x="30" y="108"/>
                    <a:pt x="44" y="116"/>
                    <a:pt x="6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6" name="任意多边形: 形状 545">
              <a:extLst>
                <a:ext uri="{FF2B5EF4-FFF2-40B4-BE49-F238E27FC236}">
                  <a16:creationId xmlns:a16="http://schemas.microsoft.com/office/drawing/2014/main" id="{A65C4AFF-BCE6-A01F-95F4-FE3C77067171}"/>
                </a:ext>
              </a:extLst>
            </p:cNvPr>
            <p:cNvSpPr>
              <a:spLocks/>
            </p:cNvSpPr>
            <p:nvPr/>
          </p:nvSpPr>
          <p:spPr bwMode="auto">
            <a:xfrm>
              <a:off x="2205" y="1253"/>
              <a:ext cx="45" cy="40"/>
            </a:xfrm>
            <a:custGeom>
              <a:avLst/>
              <a:gdLst>
                <a:gd name="T0" fmla="*/ 98 w 123"/>
                <a:gd name="T1" fmla="*/ 14 h 111"/>
                <a:gd name="T2" fmla="*/ 58 w 123"/>
                <a:gd name="T3" fmla="*/ 0 h 111"/>
                <a:gd name="T4" fmla="*/ 20 w 123"/>
                <a:gd name="T5" fmla="*/ 19 h 111"/>
                <a:gd name="T6" fmla="*/ 25 w 123"/>
                <a:gd name="T7" fmla="*/ 98 h 111"/>
                <a:gd name="T8" fmla="*/ 61 w 123"/>
                <a:gd name="T9" fmla="*/ 111 h 111"/>
                <a:gd name="T10" fmla="*/ 66 w 123"/>
                <a:gd name="T11" fmla="*/ 111 h 111"/>
                <a:gd name="T12" fmla="*/ 105 w 123"/>
                <a:gd name="T13" fmla="*/ 90 h 111"/>
                <a:gd name="T14" fmla="*/ 98 w 123"/>
                <a:gd name="T15" fmla="*/ 14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11">
                  <a:moveTo>
                    <a:pt x="98" y="14"/>
                  </a:moveTo>
                  <a:cubicBezTo>
                    <a:pt x="87" y="4"/>
                    <a:pt x="73" y="0"/>
                    <a:pt x="58" y="0"/>
                  </a:cubicBezTo>
                  <a:cubicBezTo>
                    <a:pt x="43" y="1"/>
                    <a:pt x="30" y="8"/>
                    <a:pt x="20" y="19"/>
                  </a:cubicBezTo>
                  <a:cubicBezTo>
                    <a:pt x="0" y="42"/>
                    <a:pt x="3" y="77"/>
                    <a:pt x="25" y="98"/>
                  </a:cubicBezTo>
                  <a:cubicBezTo>
                    <a:pt x="35" y="106"/>
                    <a:pt x="48" y="111"/>
                    <a:pt x="61" y="111"/>
                  </a:cubicBezTo>
                  <a:cubicBezTo>
                    <a:pt x="63" y="111"/>
                    <a:pt x="65" y="111"/>
                    <a:pt x="66" y="111"/>
                  </a:cubicBezTo>
                  <a:cubicBezTo>
                    <a:pt x="81" y="110"/>
                    <a:pt x="95" y="102"/>
                    <a:pt x="105" y="90"/>
                  </a:cubicBezTo>
                  <a:cubicBezTo>
                    <a:pt x="123" y="67"/>
                    <a:pt x="120" y="34"/>
                    <a:pt x="9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7" name="任意多边形: 形状 546">
              <a:extLst>
                <a:ext uri="{FF2B5EF4-FFF2-40B4-BE49-F238E27FC236}">
                  <a16:creationId xmlns:a16="http://schemas.microsoft.com/office/drawing/2014/main" id="{F74CE89B-EC92-4EC0-4795-C418617CCA51}"/>
                </a:ext>
              </a:extLst>
            </p:cNvPr>
            <p:cNvSpPr>
              <a:spLocks/>
            </p:cNvSpPr>
            <p:nvPr/>
          </p:nvSpPr>
          <p:spPr bwMode="auto">
            <a:xfrm>
              <a:off x="2116" y="1163"/>
              <a:ext cx="44" cy="39"/>
            </a:xfrm>
            <a:custGeom>
              <a:avLst/>
              <a:gdLst>
                <a:gd name="T0" fmla="*/ 32 w 120"/>
                <a:gd name="T1" fmla="*/ 100 h 108"/>
                <a:gd name="T2" fmla="*/ 60 w 120"/>
                <a:gd name="T3" fmla="*/ 108 h 108"/>
                <a:gd name="T4" fmla="*/ 73 w 120"/>
                <a:gd name="T5" fmla="*/ 107 h 108"/>
                <a:gd name="T6" fmla="*/ 106 w 120"/>
                <a:gd name="T7" fmla="*/ 81 h 108"/>
                <a:gd name="T8" fmla="*/ 88 w 120"/>
                <a:gd name="T9" fmla="*/ 10 h 108"/>
                <a:gd name="T10" fmla="*/ 48 w 120"/>
                <a:gd name="T11" fmla="*/ 3 h 108"/>
                <a:gd name="T12" fmla="*/ 15 w 120"/>
                <a:gd name="T13" fmla="*/ 27 h 108"/>
                <a:gd name="T14" fmla="*/ 32 w 120"/>
                <a:gd name="T15" fmla="*/ 10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08">
                  <a:moveTo>
                    <a:pt x="32" y="100"/>
                  </a:moveTo>
                  <a:cubicBezTo>
                    <a:pt x="41" y="106"/>
                    <a:pt x="50" y="108"/>
                    <a:pt x="60" y="108"/>
                  </a:cubicBezTo>
                  <a:cubicBezTo>
                    <a:pt x="65" y="108"/>
                    <a:pt x="69" y="108"/>
                    <a:pt x="73" y="107"/>
                  </a:cubicBezTo>
                  <a:cubicBezTo>
                    <a:pt x="87" y="103"/>
                    <a:pt x="99" y="94"/>
                    <a:pt x="106" y="81"/>
                  </a:cubicBezTo>
                  <a:cubicBezTo>
                    <a:pt x="120" y="56"/>
                    <a:pt x="112" y="25"/>
                    <a:pt x="88" y="10"/>
                  </a:cubicBezTo>
                  <a:cubicBezTo>
                    <a:pt x="76" y="2"/>
                    <a:pt x="62" y="0"/>
                    <a:pt x="48" y="3"/>
                  </a:cubicBezTo>
                  <a:cubicBezTo>
                    <a:pt x="34" y="6"/>
                    <a:pt x="23" y="15"/>
                    <a:pt x="15" y="27"/>
                  </a:cubicBezTo>
                  <a:cubicBezTo>
                    <a:pt x="0" y="52"/>
                    <a:pt x="8" y="85"/>
                    <a:pt x="3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8" name="任意多边形: 形状 547">
              <a:extLst>
                <a:ext uri="{FF2B5EF4-FFF2-40B4-BE49-F238E27FC236}">
                  <a16:creationId xmlns:a16="http://schemas.microsoft.com/office/drawing/2014/main" id="{28A151FF-43D8-58AF-3A36-F3FE53CA91CD}"/>
                </a:ext>
              </a:extLst>
            </p:cNvPr>
            <p:cNvSpPr>
              <a:spLocks/>
            </p:cNvSpPr>
            <p:nvPr/>
          </p:nvSpPr>
          <p:spPr bwMode="auto">
            <a:xfrm>
              <a:off x="2017" y="1091"/>
              <a:ext cx="42" cy="38"/>
            </a:xfrm>
            <a:custGeom>
              <a:avLst/>
              <a:gdLst>
                <a:gd name="T0" fmla="*/ 57 w 114"/>
                <a:gd name="T1" fmla="*/ 104 h 104"/>
                <a:gd name="T2" fmla="*/ 77 w 114"/>
                <a:gd name="T3" fmla="*/ 99 h 104"/>
                <a:gd name="T4" fmla="*/ 105 w 114"/>
                <a:gd name="T5" fmla="*/ 70 h 104"/>
                <a:gd name="T6" fmla="*/ 76 w 114"/>
                <a:gd name="T7" fmla="*/ 5 h 104"/>
                <a:gd name="T8" fmla="*/ 38 w 114"/>
                <a:gd name="T9" fmla="*/ 5 h 104"/>
                <a:gd name="T10" fmla="*/ 10 w 114"/>
                <a:gd name="T11" fmla="*/ 33 h 104"/>
                <a:gd name="T12" fmla="*/ 38 w 114"/>
                <a:gd name="T13" fmla="*/ 100 h 104"/>
                <a:gd name="T14" fmla="*/ 57 w 11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04">
                  <a:moveTo>
                    <a:pt x="57" y="104"/>
                  </a:moveTo>
                  <a:cubicBezTo>
                    <a:pt x="64" y="104"/>
                    <a:pt x="71" y="102"/>
                    <a:pt x="77" y="99"/>
                  </a:cubicBezTo>
                  <a:cubicBezTo>
                    <a:pt x="90" y="94"/>
                    <a:pt x="100" y="83"/>
                    <a:pt x="105" y="70"/>
                  </a:cubicBezTo>
                  <a:cubicBezTo>
                    <a:pt x="114" y="44"/>
                    <a:pt x="101" y="15"/>
                    <a:pt x="76" y="5"/>
                  </a:cubicBezTo>
                  <a:cubicBezTo>
                    <a:pt x="64" y="0"/>
                    <a:pt x="50" y="0"/>
                    <a:pt x="38" y="5"/>
                  </a:cubicBezTo>
                  <a:cubicBezTo>
                    <a:pt x="25" y="10"/>
                    <a:pt x="16" y="20"/>
                    <a:pt x="10" y="33"/>
                  </a:cubicBezTo>
                  <a:cubicBezTo>
                    <a:pt x="0" y="59"/>
                    <a:pt x="12" y="89"/>
                    <a:pt x="38" y="100"/>
                  </a:cubicBezTo>
                  <a:cubicBezTo>
                    <a:pt x="44" y="102"/>
                    <a:pt x="51" y="104"/>
                    <a:pt x="5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49" name="任意多边形: 形状 548">
              <a:extLst>
                <a:ext uri="{FF2B5EF4-FFF2-40B4-BE49-F238E27FC236}">
                  <a16:creationId xmlns:a16="http://schemas.microsoft.com/office/drawing/2014/main" id="{894F7B32-242D-F806-F060-74B21C8D75F3}"/>
                </a:ext>
              </a:extLst>
            </p:cNvPr>
            <p:cNvSpPr>
              <a:spLocks/>
            </p:cNvSpPr>
            <p:nvPr/>
          </p:nvSpPr>
          <p:spPr bwMode="auto">
            <a:xfrm>
              <a:off x="1911" y="1036"/>
              <a:ext cx="38" cy="36"/>
            </a:xfrm>
            <a:custGeom>
              <a:avLst/>
              <a:gdLst>
                <a:gd name="T0" fmla="*/ 27 w 105"/>
                <a:gd name="T1" fmla="*/ 9 h 100"/>
                <a:gd name="T2" fmla="*/ 6 w 105"/>
                <a:gd name="T3" fmla="*/ 40 h 100"/>
                <a:gd name="T4" fmla="*/ 42 w 105"/>
                <a:gd name="T5" fmla="*/ 99 h 100"/>
                <a:gd name="T6" fmla="*/ 53 w 105"/>
                <a:gd name="T7" fmla="*/ 100 h 100"/>
                <a:gd name="T8" fmla="*/ 79 w 105"/>
                <a:gd name="T9" fmla="*/ 92 h 100"/>
                <a:gd name="T10" fmla="*/ 101 w 105"/>
                <a:gd name="T11" fmla="*/ 60 h 100"/>
                <a:gd name="T12" fmla="*/ 64 w 105"/>
                <a:gd name="T13" fmla="*/ 3 h 100"/>
                <a:gd name="T14" fmla="*/ 27 w 105"/>
                <a:gd name="T15" fmla="*/ 9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0">
                  <a:moveTo>
                    <a:pt x="27" y="9"/>
                  </a:moveTo>
                  <a:cubicBezTo>
                    <a:pt x="16" y="16"/>
                    <a:pt x="9" y="27"/>
                    <a:pt x="6" y="40"/>
                  </a:cubicBezTo>
                  <a:cubicBezTo>
                    <a:pt x="0" y="66"/>
                    <a:pt x="16" y="93"/>
                    <a:pt x="42" y="99"/>
                  </a:cubicBezTo>
                  <a:cubicBezTo>
                    <a:pt x="46" y="99"/>
                    <a:pt x="49" y="100"/>
                    <a:pt x="53" y="100"/>
                  </a:cubicBezTo>
                  <a:cubicBezTo>
                    <a:pt x="62" y="100"/>
                    <a:pt x="71" y="97"/>
                    <a:pt x="79" y="92"/>
                  </a:cubicBezTo>
                  <a:cubicBezTo>
                    <a:pt x="90" y="85"/>
                    <a:pt x="98" y="73"/>
                    <a:pt x="101" y="60"/>
                  </a:cubicBezTo>
                  <a:cubicBezTo>
                    <a:pt x="105" y="34"/>
                    <a:pt x="89" y="9"/>
                    <a:pt x="64" y="3"/>
                  </a:cubicBezTo>
                  <a:cubicBezTo>
                    <a:pt x="51" y="0"/>
                    <a:pt x="38" y="2"/>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0" name="任意多边形: 形状 549">
              <a:extLst>
                <a:ext uri="{FF2B5EF4-FFF2-40B4-BE49-F238E27FC236}">
                  <a16:creationId xmlns:a16="http://schemas.microsoft.com/office/drawing/2014/main" id="{A36DEA10-83DE-79FC-0802-8809CFE5DF2E}"/>
                </a:ext>
              </a:extLst>
            </p:cNvPr>
            <p:cNvSpPr>
              <a:spLocks/>
            </p:cNvSpPr>
            <p:nvPr/>
          </p:nvSpPr>
          <p:spPr bwMode="auto">
            <a:xfrm>
              <a:off x="1800" y="999"/>
              <a:ext cx="34" cy="35"/>
            </a:xfrm>
            <a:custGeom>
              <a:avLst/>
              <a:gdLst>
                <a:gd name="T0" fmla="*/ 45 w 95"/>
                <a:gd name="T1" fmla="*/ 94 h 94"/>
                <a:gd name="T2" fmla="*/ 79 w 95"/>
                <a:gd name="T3" fmla="*/ 82 h 94"/>
                <a:gd name="T4" fmla="*/ 94 w 95"/>
                <a:gd name="T5" fmla="*/ 48 h 94"/>
                <a:gd name="T6" fmla="*/ 51 w 95"/>
                <a:gd name="T7" fmla="*/ 1 h 94"/>
                <a:gd name="T8" fmla="*/ 18 w 95"/>
                <a:gd name="T9" fmla="*/ 12 h 94"/>
                <a:gd name="T10" fmla="*/ 2 w 95"/>
                <a:gd name="T11" fmla="*/ 44 h 94"/>
                <a:gd name="T12" fmla="*/ 45 w 95"/>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45" y="94"/>
                  </a:moveTo>
                  <a:cubicBezTo>
                    <a:pt x="59" y="94"/>
                    <a:pt x="70" y="90"/>
                    <a:pt x="79" y="82"/>
                  </a:cubicBezTo>
                  <a:cubicBezTo>
                    <a:pt x="88" y="73"/>
                    <a:pt x="94" y="61"/>
                    <a:pt x="94" y="48"/>
                  </a:cubicBezTo>
                  <a:cubicBezTo>
                    <a:pt x="95" y="24"/>
                    <a:pt x="75" y="2"/>
                    <a:pt x="51" y="1"/>
                  </a:cubicBezTo>
                  <a:cubicBezTo>
                    <a:pt x="38" y="0"/>
                    <a:pt x="27" y="4"/>
                    <a:pt x="18" y="12"/>
                  </a:cubicBezTo>
                  <a:cubicBezTo>
                    <a:pt x="8" y="20"/>
                    <a:pt x="3" y="32"/>
                    <a:pt x="2" y="44"/>
                  </a:cubicBezTo>
                  <a:cubicBezTo>
                    <a:pt x="0" y="70"/>
                    <a:pt x="20" y="92"/>
                    <a:pt x="4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1" name="任意多边形: 形状 550">
              <a:extLst>
                <a:ext uri="{FF2B5EF4-FFF2-40B4-BE49-F238E27FC236}">
                  <a16:creationId xmlns:a16="http://schemas.microsoft.com/office/drawing/2014/main" id="{CB6C2CCC-E407-C750-94AC-8384FB1C3BE0}"/>
                </a:ext>
              </a:extLst>
            </p:cNvPr>
            <p:cNvSpPr>
              <a:spLocks/>
            </p:cNvSpPr>
            <p:nvPr/>
          </p:nvSpPr>
          <p:spPr bwMode="auto">
            <a:xfrm>
              <a:off x="1684" y="980"/>
              <a:ext cx="34" cy="33"/>
            </a:xfrm>
            <a:custGeom>
              <a:avLst/>
              <a:gdLst>
                <a:gd name="T0" fmla="*/ 42 w 92"/>
                <a:gd name="T1" fmla="*/ 2 h 91"/>
                <a:gd name="T2" fmla="*/ 3 w 92"/>
                <a:gd name="T3" fmla="*/ 51 h 91"/>
                <a:gd name="T4" fmla="*/ 19 w 92"/>
                <a:gd name="T5" fmla="*/ 81 h 91"/>
                <a:gd name="T6" fmla="*/ 46 w 92"/>
                <a:gd name="T7" fmla="*/ 91 h 91"/>
                <a:gd name="T8" fmla="*/ 51 w 92"/>
                <a:gd name="T9" fmla="*/ 91 h 91"/>
                <a:gd name="T10" fmla="*/ 81 w 92"/>
                <a:gd name="T11" fmla="*/ 74 h 91"/>
                <a:gd name="T12" fmla="*/ 90 w 92"/>
                <a:gd name="T13" fmla="*/ 40 h 91"/>
                <a:gd name="T14" fmla="*/ 42 w 92"/>
                <a:gd name="T15" fmla="*/ 2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1">
                  <a:moveTo>
                    <a:pt x="42" y="2"/>
                  </a:moveTo>
                  <a:cubicBezTo>
                    <a:pt x="18" y="5"/>
                    <a:pt x="0" y="27"/>
                    <a:pt x="3" y="51"/>
                  </a:cubicBezTo>
                  <a:cubicBezTo>
                    <a:pt x="4" y="63"/>
                    <a:pt x="9" y="74"/>
                    <a:pt x="19" y="81"/>
                  </a:cubicBezTo>
                  <a:cubicBezTo>
                    <a:pt x="27" y="88"/>
                    <a:pt x="36" y="91"/>
                    <a:pt x="46" y="91"/>
                  </a:cubicBezTo>
                  <a:cubicBezTo>
                    <a:pt x="48" y="91"/>
                    <a:pt x="49" y="91"/>
                    <a:pt x="51" y="91"/>
                  </a:cubicBezTo>
                  <a:cubicBezTo>
                    <a:pt x="63" y="90"/>
                    <a:pt x="73" y="84"/>
                    <a:pt x="81" y="74"/>
                  </a:cubicBezTo>
                  <a:cubicBezTo>
                    <a:pt x="88" y="65"/>
                    <a:pt x="92" y="52"/>
                    <a:pt x="90" y="40"/>
                  </a:cubicBezTo>
                  <a:cubicBezTo>
                    <a:pt x="87" y="17"/>
                    <a:pt x="65" y="0"/>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2" name="任意多边形: 形状 551">
              <a:extLst>
                <a:ext uri="{FF2B5EF4-FFF2-40B4-BE49-F238E27FC236}">
                  <a16:creationId xmlns:a16="http://schemas.microsoft.com/office/drawing/2014/main" id="{EBA10C44-0B0F-ACD2-607B-DCDE0E69D251}"/>
                </a:ext>
              </a:extLst>
            </p:cNvPr>
            <p:cNvSpPr>
              <a:spLocks/>
            </p:cNvSpPr>
            <p:nvPr/>
          </p:nvSpPr>
          <p:spPr bwMode="auto">
            <a:xfrm>
              <a:off x="1567" y="978"/>
              <a:ext cx="33" cy="32"/>
            </a:xfrm>
            <a:custGeom>
              <a:avLst/>
              <a:gdLst>
                <a:gd name="T0" fmla="*/ 83 w 90"/>
                <a:gd name="T1" fmla="*/ 68 h 89"/>
                <a:gd name="T2" fmla="*/ 86 w 90"/>
                <a:gd name="T3" fmla="*/ 35 h 89"/>
                <a:gd name="T4" fmla="*/ 35 w 90"/>
                <a:gd name="T5" fmla="*/ 6 h 89"/>
                <a:gd name="T6" fmla="*/ 6 w 90"/>
                <a:gd name="T7" fmla="*/ 58 h 89"/>
                <a:gd name="T8" fmla="*/ 26 w 90"/>
                <a:gd name="T9" fmla="*/ 84 h 89"/>
                <a:gd name="T10" fmla="*/ 46 w 90"/>
                <a:gd name="T11" fmla="*/ 89 h 89"/>
                <a:gd name="T12" fmla="*/ 57 w 90"/>
                <a:gd name="T13" fmla="*/ 88 h 89"/>
                <a:gd name="T14" fmla="*/ 83 w 90"/>
                <a:gd name="T15" fmla="*/ 68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9">
                  <a:moveTo>
                    <a:pt x="83" y="68"/>
                  </a:moveTo>
                  <a:cubicBezTo>
                    <a:pt x="88" y="58"/>
                    <a:pt x="90" y="46"/>
                    <a:pt x="86" y="35"/>
                  </a:cubicBezTo>
                  <a:cubicBezTo>
                    <a:pt x="80" y="13"/>
                    <a:pt x="57" y="0"/>
                    <a:pt x="35" y="6"/>
                  </a:cubicBezTo>
                  <a:cubicBezTo>
                    <a:pt x="13" y="13"/>
                    <a:pt x="0" y="36"/>
                    <a:pt x="6" y="58"/>
                  </a:cubicBezTo>
                  <a:cubicBezTo>
                    <a:pt x="9" y="69"/>
                    <a:pt x="16" y="78"/>
                    <a:pt x="26" y="84"/>
                  </a:cubicBezTo>
                  <a:cubicBezTo>
                    <a:pt x="32" y="88"/>
                    <a:pt x="39" y="89"/>
                    <a:pt x="46" y="89"/>
                  </a:cubicBezTo>
                  <a:cubicBezTo>
                    <a:pt x="50" y="89"/>
                    <a:pt x="54" y="89"/>
                    <a:pt x="57" y="88"/>
                  </a:cubicBezTo>
                  <a:cubicBezTo>
                    <a:pt x="68" y="85"/>
                    <a:pt x="77" y="78"/>
                    <a:pt x="83"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3" name="任意多边形: 形状 552">
              <a:extLst>
                <a:ext uri="{FF2B5EF4-FFF2-40B4-BE49-F238E27FC236}">
                  <a16:creationId xmlns:a16="http://schemas.microsoft.com/office/drawing/2014/main" id="{04344D12-0C7A-6732-9901-F7ED39D10D65}"/>
                </a:ext>
              </a:extLst>
            </p:cNvPr>
            <p:cNvSpPr>
              <a:spLocks/>
            </p:cNvSpPr>
            <p:nvPr/>
          </p:nvSpPr>
          <p:spPr bwMode="auto">
            <a:xfrm>
              <a:off x="1451" y="994"/>
              <a:ext cx="32" cy="31"/>
            </a:xfrm>
            <a:custGeom>
              <a:avLst/>
              <a:gdLst>
                <a:gd name="T0" fmla="*/ 9 w 86"/>
                <a:gd name="T1" fmla="*/ 63 h 86"/>
                <a:gd name="T2" fmla="*/ 31 w 86"/>
                <a:gd name="T3" fmla="*/ 84 h 86"/>
                <a:gd name="T4" fmla="*/ 45 w 86"/>
                <a:gd name="T5" fmla="*/ 86 h 86"/>
                <a:gd name="T6" fmla="*/ 62 w 86"/>
                <a:gd name="T7" fmla="*/ 83 h 86"/>
                <a:gd name="T8" fmla="*/ 82 w 86"/>
                <a:gd name="T9" fmla="*/ 60 h 86"/>
                <a:gd name="T10" fmla="*/ 81 w 86"/>
                <a:gd name="T11" fmla="*/ 28 h 86"/>
                <a:gd name="T12" fmla="*/ 28 w 86"/>
                <a:gd name="T13" fmla="*/ 10 h 86"/>
                <a:gd name="T14" fmla="*/ 9 w 86"/>
                <a:gd name="T15" fmla="*/ 63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6">
                  <a:moveTo>
                    <a:pt x="9" y="63"/>
                  </a:moveTo>
                  <a:cubicBezTo>
                    <a:pt x="13" y="73"/>
                    <a:pt x="21" y="80"/>
                    <a:pt x="31" y="84"/>
                  </a:cubicBezTo>
                  <a:cubicBezTo>
                    <a:pt x="36" y="86"/>
                    <a:pt x="40" y="86"/>
                    <a:pt x="45" y="86"/>
                  </a:cubicBezTo>
                  <a:cubicBezTo>
                    <a:pt x="51" y="86"/>
                    <a:pt x="56" y="85"/>
                    <a:pt x="62" y="83"/>
                  </a:cubicBezTo>
                  <a:cubicBezTo>
                    <a:pt x="71" y="78"/>
                    <a:pt x="79" y="70"/>
                    <a:pt x="82" y="60"/>
                  </a:cubicBezTo>
                  <a:cubicBezTo>
                    <a:pt x="86" y="49"/>
                    <a:pt x="85" y="38"/>
                    <a:pt x="81" y="28"/>
                  </a:cubicBezTo>
                  <a:cubicBezTo>
                    <a:pt x="71" y="9"/>
                    <a:pt x="48" y="0"/>
                    <a:pt x="28" y="10"/>
                  </a:cubicBezTo>
                  <a:cubicBezTo>
                    <a:pt x="8" y="19"/>
                    <a:pt x="0" y="43"/>
                    <a:pt x="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4" name="任意多边形: 形状 553">
              <a:extLst>
                <a:ext uri="{FF2B5EF4-FFF2-40B4-BE49-F238E27FC236}">
                  <a16:creationId xmlns:a16="http://schemas.microsoft.com/office/drawing/2014/main" id="{05C68880-6A6F-A3A8-E556-2684E88B228B}"/>
                </a:ext>
              </a:extLst>
            </p:cNvPr>
            <p:cNvSpPr>
              <a:spLocks/>
            </p:cNvSpPr>
            <p:nvPr/>
          </p:nvSpPr>
          <p:spPr bwMode="auto">
            <a:xfrm>
              <a:off x="1339" y="1028"/>
              <a:ext cx="31" cy="30"/>
            </a:xfrm>
            <a:custGeom>
              <a:avLst/>
              <a:gdLst>
                <a:gd name="T0" fmla="*/ 36 w 85"/>
                <a:gd name="T1" fmla="*/ 81 h 81"/>
                <a:gd name="T2" fmla="*/ 43 w 85"/>
                <a:gd name="T3" fmla="*/ 81 h 81"/>
                <a:gd name="T4" fmla="*/ 64 w 85"/>
                <a:gd name="T5" fmla="*/ 74 h 81"/>
                <a:gd name="T6" fmla="*/ 73 w 85"/>
                <a:gd name="T7" fmla="*/ 21 h 81"/>
                <a:gd name="T8" fmla="*/ 21 w 85"/>
                <a:gd name="T9" fmla="*/ 12 h 81"/>
                <a:gd name="T10" fmla="*/ 12 w 85"/>
                <a:gd name="T11" fmla="*/ 65 h 81"/>
                <a:gd name="T12" fmla="*/ 36 w 85"/>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5" h="81">
                  <a:moveTo>
                    <a:pt x="36" y="81"/>
                  </a:moveTo>
                  <a:cubicBezTo>
                    <a:pt x="38" y="81"/>
                    <a:pt x="41" y="81"/>
                    <a:pt x="43" y="81"/>
                  </a:cubicBezTo>
                  <a:cubicBezTo>
                    <a:pt x="50" y="81"/>
                    <a:pt x="58" y="79"/>
                    <a:pt x="64" y="74"/>
                  </a:cubicBezTo>
                  <a:cubicBezTo>
                    <a:pt x="81" y="62"/>
                    <a:pt x="85" y="38"/>
                    <a:pt x="73" y="21"/>
                  </a:cubicBezTo>
                  <a:cubicBezTo>
                    <a:pt x="61" y="4"/>
                    <a:pt x="38" y="0"/>
                    <a:pt x="21" y="12"/>
                  </a:cubicBezTo>
                  <a:cubicBezTo>
                    <a:pt x="4" y="24"/>
                    <a:pt x="0" y="48"/>
                    <a:pt x="12" y="65"/>
                  </a:cubicBezTo>
                  <a:cubicBezTo>
                    <a:pt x="18" y="73"/>
                    <a:pt x="26" y="79"/>
                    <a:pt x="36"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5" name="任意多边形: 形状 554">
              <a:extLst>
                <a:ext uri="{FF2B5EF4-FFF2-40B4-BE49-F238E27FC236}">
                  <a16:creationId xmlns:a16="http://schemas.microsoft.com/office/drawing/2014/main" id="{45B2A2D0-316C-5A1C-4E64-A4593CDC525C}"/>
                </a:ext>
              </a:extLst>
            </p:cNvPr>
            <p:cNvSpPr>
              <a:spLocks/>
            </p:cNvSpPr>
            <p:nvPr/>
          </p:nvSpPr>
          <p:spPr bwMode="auto">
            <a:xfrm>
              <a:off x="1232" y="1082"/>
              <a:ext cx="28" cy="26"/>
            </a:xfrm>
            <a:custGeom>
              <a:avLst/>
              <a:gdLst>
                <a:gd name="T0" fmla="*/ 13 w 77"/>
                <a:gd name="T1" fmla="*/ 61 h 71"/>
                <a:gd name="T2" fmla="*/ 39 w 77"/>
                <a:gd name="T3" fmla="*/ 71 h 71"/>
                <a:gd name="T4" fmla="*/ 64 w 77"/>
                <a:gd name="T5" fmla="*/ 61 h 71"/>
                <a:gd name="T6" fmla="*/ 63 w 77"/>
                <a:gd name="T7" fmla="*/ 10 h 71"/>
                <a:gd name="T8" fmla="*/ 39 w 77"/>
                <a:gd name="T9" fmla="*/ 0 h 71"/>
                <a:gd name="T10" fmla="*/ 13 w 77"/>
                <a:gd name="T11" fmla="*/ 10 h 71"/>
                <a:gd name="T12" fmla="*/ 13 w 77"/>
                <a:gd name="T13" fmla="*/ 61 h 71"/>
              </a:gdLst>
              <a:ahLst/>
              <a:cxnLst>
                <a:cxn ang="0">
                  <a:pos x="T0" y="T1"/>
                </a:cxn>
                <a:cxn ang="0">
                  <a:pos x="T2" y="T3"/>
                </a:cxn>
                <a:cxn ang="0">
                  <a:pos x="T4" y="T5"/>
                </a:cxn>
                <a:cxn ang="0">
                  <a:pos x="T6" y="T7"/>
                </a:cxn>
                <a:cxn ang="0">
                  <a:pos x="T8" y="T9"/>
                </a:cxn>
                <a:cxn ang="0">
                  <a:pos x="T10" y="T11"/>
                </a:cxn>
                <a:cxn ang="0">
                  <a:pos x="T12" y="T13"/>
                </a:cxn>
              </a:cxnLst>
              <a:rect l="0" t="0" r="r" b="b"/>
              <a:pathLst>
                <a:path w="77" h="71">
                  <a:moveTo>
                    <a:pt x="13" y="61"/>
                  </a:moveTo>
                  <a:cubicBezTo>
                    <a:pt x="20" y="68"/>
                    <a:pt x="29" y="71"/>
                    <a:pt x="39" y="71"/>
                  </a:cubicBezTo>
                  <a:cubicBezTo>
                    <a:pt x="48" y="69"/>
                    <a:pt x="57" y="68"/>
                    <a:pt x="64" y="61"/>
                  </a:cubicBezTo>
                  <a:cubicBezTo>
                    <a:pt x="77" y="47"/>
                    <a:pt x="77" y="24"/>
                    <a:pt x="63" y="10"/>
                  </a:cubicBezTo>
                  <a:cubicBezTo>
                    <a:pt x="57" y="3"/>
                    <a:pt x="48" y="0"/>
                    <a:pt x="39" y="0"/>
                  </a:cubicBezTo>
                  <a:cubicBezTo>
                    <a:pt x="27" y="1"/>
                    <a:pt x="20" y="4"/>
                    <a:pt x="13" y="10"/>
                  </a:cubicBezTo>
                  <a:cubicBezTo>
                    <a:pt x="0" y="24"/>
                    <a:pt x="0" y="47"/>
                    <a:pt x="1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6" name="任意多边形: 形状 555">
              <a:extLst>
                <a:ext uri="{FF2B5EF4-FFF2-40B4-BE49-F238E27FC236}">
                  <a16:creationId xmlns:a16="http://schemas.microsoft.com/office/drawing/2014/main" id="{B8C32F7A-5F72-E19E-095E-6613A10EAAD2}"/>
                </a:ext>
              </a:extLst>
            </p:cNvPr>
            <p:cNvSpPr>
              <a:spLocks/>
            </p:cNvSpPr>
            <p:nvPr/>
          </p:nvSpPr>
          <p:spPr bwMode="auto">
            <a:xfrm>
              <a:off x="1131" y="1151"/>
              <a:ext cx="28" cy="25"/>
            </a:xfrm>
            <a:custGeom>
              <a:avLst/>
              <a:gdLst>
                <a:gd name="T0" fmla="*/ 10 w 76"/>
                <a:gd name="T1" fmla="*/ 16 h 68"/>
                <a:gd name="T2" fmla="*/ 19 w 76"/>
                <a:gd name="T3" fmla="*/ 62 h 68"/>
                <a:gd name="T4" fmla="*/ 38 w 76"/>
                <a:gd name="T5" fmla="*/ 68 h 68"/>
                <a:gd name="T6" fmla="*/ 44 w 76"/>
                <a:gd name="T7" fmla="*/ 67 h 68"/>
                <a:gd name="T8" fmla="*/ 65 w 76"/>
                <a:gd name="T9" fmla="*/ 53 h 68"/>
                <a:gd name="T10" fmla="*/ 56 w 76"/>
                <a:gd name="T11" fmla="*/ 7 h 68"/>
                <a:gd name="T12" fmla="*/ 32 w 76"/>
                <a:gd name="T13" fmla="*/ 2 h 68"/>
                <a:gd name="T14" fmla="*/ 10 w 76"/>
                <a:gd name="T15" fmla="*/ 16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10" y="16"/>
                  </a:moveTo>
                  <a:cubicBezTo>
                    <a:pt x="0" y="31"/>
                    <a:pt x="4" y="52"/>
                    <a:pt x="19" y="62"/>
                  </a:cubicBezTo>
                  <a:cubicBezTo>
                    <a:pt x="25" y="66"/>
                    <a:pt x="31" y="68"/>
                    <a:pt x="38" y="68"/>
                  </a:cubicBezTo>
                  <a:cubicBezTo>
                    <a:pt x="40" y="68"/>
                    <a:pt x="42" y="68"/>
                    <a:pt x="44" y="67"/>
                  </a:cubicBezTo>
                  <a:cubicBezTo>
                    <a:pt x="53" y="66"/>
                    <a:pt x="60" y="61"/>
                    <a:pt x="65" y="53"/>
                  </a:cubicBezTo>
                  <a:cubicBezTo>
                    <a:pt x="76" y="38"/>
                    <a:pt x="72" y="17"/>
                    <a:pt x="56" y="7"/>
                  </a:cubicBezTo>
                  <a:cubicBezTo>
                    <a:pt x="49" y="2"/>
                    <a:pt x="41" y="0"/>
                    <a:pt x="32" y="2"/>
                  </a:cubicBezTo>
                  <a:cubicBezTo>
                    <a:pt x="23" y="3"/>
                    <a:pt x="15" y="8"/>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sp>
          <p:nvSpPr>
            <p:cNvPr id="557" name="任意多边形: 形状 556">
              <a:extLst>
                <a:ext uri="{FF2B5EF4-FFF2-40B4-BE49-F238E27FC236}">
                  <a16:creationId xmlns:a16="http://schemas.microsoft.com/office/drawing/2014/main" id="{0C4EA269-8EEB-04C1-4BC7-F3DA1D6596AE}"/>
                </a:ext>
              </a:extLst>
            </p:cNvPr>
            <p:cNvSpPr>
              <a:spLocks/>
            </p:cNvSpPr>
            <p:nvPr/>
          </p:nvSpPr>
          <p:spPr bwMode="auto">
            <a:xfrm>
              <a:off x="1040" y="1238"/>
              <a:ext cx="26" cy="23"/>
            </a:xfrm>
            <a:custGeom>
              <a:avLst/>
              <a:gdLst>
                <a:gd name="T0" fmla="*/ 23 w 71"/>
                <a:gd name="T1" fmla="*/ 61 h 63"/>
                <a:gd name="T2" fmla="*/ 35 w 71"/>
                <a:gd name="T3" fmla="*/ 63 h 63"/>
                <a:gd name="T4" fmla="*/ 47 w 71"/>
                <a:gd name="T5" fmla="*/ 61 h 63"/>
                <a:gd name="T6" fmla="*/ 64 w 71"/>
                <a:gd name="T7" fmla="*/ 44 h 63"/>
                <a:gd name="T8" fmla="*/ 48 w 71"/>
                <a:gd name="T9" fmla="*/ 3 h 63"/>
                <a:gd name="T10" fmla="*/ 24 w 71"/>
                <a:gd name="T11" fmla="*/ 3 h 63"/>
                <a:gd name="T12" fmla="*/ 7 w 71"/>
                <a:gd name="T13" fmla="*/ 20 h 63"/>
                <a:gd name="T14" fmla="*/ 23 w 71"/>
                <a:gd name="T15" fmla="*/ 6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3">
                  <a:moveTo>
                    <a:pt x="23" y="61"/>
                  </a:moveTo>
                  <a:cubicBezTo>
                    <a:pt x="27" y="63"/>
                    <a:pt x="31" y="63"/>
                    <a:pt x="35" y="63"/>
                  </a:cubicBezTo>
                  <a:cubicBezTo>
                    <a:pt x="39" y="63"/>
                    <a:pt x="43" y="63"/>
                    <a:pt x="47" y="61"/>
                  </a:cubicBezTo>
                  <a:cubicBezTo>
                    <a:pt x="55" y="58"/>
                    <a:pt x="61" y="52"/>
                    <a:pt x="64" y="44"/>
                  </a:cubicBezTo>
                  <a:cubicBezTo>
                    <a:pt x="71" y="28"/>
                    <a:pt x="63" y="10"/>
                    <a:pt x="48" y="3"/>
                  </a:cubicBezTo>
                  <a:cubicBezTo>
                    <a:pt x="40" y="0"/>
                    <a:pt x="32" y="0"/>
                    <a:pt x="24" y="3"/>
                  </a:cubicBezTo>
                  <a:cubicBezTo>
                    <a:pt x="16" y="6"/>
                    <a:pt x="10" y="12"/>
                    <a:pt x="7" y="20"/>
                  </a:cubicBezTo>
                  <a:cubicBezTo>
                    <a:pt x="0" y="36"/>
                    <a:pt x="8" y="54"/>
                    <a:pt x="2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思源黑体 CN ExtraLight"/>
                <a:ea typeface="思源黑体 CN ExtraLight"/>
                <a:cs typeface="+mn-cs"/>
              </a:endParaRPr>
            </a:p>
          </p:txBody>
        </p:sp>
      </p:grpSp>
    </p:spTree>
    <p:extLst>
      <p:ext uri="{BB962C8B-B14F-4D97-AF65-F5344CB8AC3E}">
        <p14:creationId xmlns:p14="http://schemas.microsoft.com/office/powerpoint/2010/main" val="280884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C4ACCF-4DB2-05DC-7D39-957B9DF55894}"/>
              </a:ext>
            </a:extLst>
          </p:cNvPr>
          <p:cNvSpPr>
            <a:spLocks noGrp="1"/>
          </p:cNvSpPr>
          <p:nvPr>
            <p:ph type="body" sz="quarter" idx="10"/>
          </p:nvPr>
        </p:nvSpPr>
        <p:spPr>
          <a:xfrm>
            <a:off x="1098072" y="602771"/>
            <a:ext cx="5524500" cy="584775"/>
          </a:xfrm>
        </p:spPr>
        <p:txBody>
          <a:bodyPr>
            <a:spAutoFit/>
          </a:bodyPr>
          <a:lstStyle/>
          <a:p>
            <a:r>
              <a:rPr lang="zh-CN" altLang="en-US" dirty="0"/>
              <a:t>影响</a:t>
            </a:r>
            <a:r>
              <a:rPr lang="en-US" altLang="zh-CN" dirty="0" err="1"/>
              <a:t>mAP</a:t>
            </a:r>
            <a:r>
              <a:rPr lang="zh-CN" altLang="en-US" dirty="0"/>
              <a:t>的因素</a:t>
            </a:r>
          </a:p>
        </p:txBody>
      </p:sp>
      <p:cxnSp>
        <p:nvCxnSpPr>
          <p:cNvPr id="9" name="直接连接符 8">
            <a:extLst>
              <a:ext uri="{FF2B5EF4-FFF2-40B4-BE49-F238E27FC236}">
                <a16:creationId xmlns:a16="http://schemas.microsoft.com/office/drawing/2014/main" id="{4ED53A41-6FCC-02B8-0DA6-00D7D551545D}"/>
              </a:ext>
            </a:extLst>
          </p:cNvPr>
          <p:cNvCxnSpPr>
            <a:cxnSpLocks/>
          </p:cNvCxnSpPr>
          <p:nvPr/>
        </p:nvCxnSpPr>
        <p:spPr>
          <a:xfrm>
            <a:off x="3292153" y="1187546"/>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63E4E67-622C-94E8-3DBC-C60D2B885A0B}"/>
              </a:ext>
            </a:extLst>
          </p:cNvPr>
          <p:cNvPicPr>
            <a:picLocks noChangeAspect="1"/>
          </p:cNvPicPr>
          <p:nvPr/>
        </p:nvPicPr>
        <p:blipFill>
          <a:blip r:embed="rId3"/>
          <a:stretch>
            <a:fillRect/>
          </a:stretch>
        </p:blipFill>
        <p:spPr>
          <a:xfrm>
            <a:off x="1516842" y="2723970"/>
            <a:ext cx="1282590" cy="2045212"/>
          </a:xfrm>
          <a:prstGeom prst="rect">
            <a:avLst/>
          </a:prstGeom>
        </p:spPr>
      </p:pic>
      <p:sp>
        <p:nvSpPr>
          <p:cNvPr id="3" name="文本框 2">
            <a:extLst>
              <a:ext uri="{FF2B5EF4-FFF2-40B4-BE49-F238E27FC236}">
                <a16:creationId xmlns:a16="http://schemas.microsoft.com/office/drawing/2014/main" id="{DCC628AD-0D69-8149-B9A2-F46DD2D3EA2B}"/>
              </a:ext>
            </a:extLst>
          </p:cNvPr>
          <p:cNvSpPr txBox="1"/>
          <p:nvPr/>
        </p:nvSpPr>
        <p:spPr>
          <a:xfrm>
            <a:off x="1329167" y="2125006"/>
            <a:ext cx="1879448" cy="369332"/>
          </a:xfrm>
          <a:prstGeom prst="rect">
            <a:avLst/>
          </a:prstGeom>
          <a:noFill/>
        </p:spPr>
        <p:txBody>
          <a:bodyPr wrap="square">
            <a:spAutoFit/>
          </a:bodyPr>
          <a:lstStyle/>
          <a:p>
            <a:r>
              <a:rPr lang="zh-CN" altLang="en-US" dirty="0"/>
              <a:t>模型的复杂度</a:t>
            </a:r>
          </a:p>
        </p:txBody>
      </p:sp>
      <p:sp>
        <p:nvSpPr>
          <p:cNvPr id="6" name="文本框 5">
            <a:extLst>
              <a:ext uri="{FF2B5EF4-FFF2-40B4-BE49-F238E27FC236}">
                <a16:creationId xmlns:a16="http://schemas.microsoft.com/office/drawing/2014/main" id="{5B1A2592-73E1-BC7A-2005-C1F6B53C15E2}"/>
              </a:ext>
            </a:extLst>
          </p:cNvPr>
          <p:cNvSpPr txBox="1"/>
          <p:nvPr/>
        </p:nvSpPr>
        <p:spPr>
          <a:xfrm>
            <a:off x="4762271" y="2125006"/>
            <a:ext cx="1753513" cy="369332"/>
          </a:xfrm>
          <a:prstGeom prst="rect">
            <a:avLst/>
          </a:prstGeom>
          <a:noFill/>
        </p:spPr>
        <p:txBody>
          <a:bodyPr wrap="square">
            <a:spAutoFit/>
          </a:bodyPr>
          <a:lstStyle/>
          <a:p>
            <a:r>
              <a:rPr lang="zh-CN" altLang="en-US" dirty="0"/>
              <a:t>数据集的大小</a:t>
            </a:r>
          </a:p>
        </p:txBody>
      </p:sp>
      <p:pic>
        <p:nvPicPr>
          <p:cNvPr id="7" name="Picture 2" descr="【MNIST手写数据集数据图像可视化 (Pytorch)】-易微帮">
            <a:extLst>
              <a:ext uri="{FF2B5EF4-FFF2-40B4-BE49-F238E27FC236}">
                <a16:creationId xmlns:a16="http://schemas.microsoft.com/office/drawing/2014/main" id="{B756153A-91A1-B22A-BB08-2D45C4273E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983" y="2723970"/>
            <a:ext cx="2986088" cy="18573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9D4C07D-CD7D-D2DB-C42B-C04EE41430AA}"/>
              </a:ext>
            </a:extLst>
          </p:cNvPr>
          <p:cNvSpPr txBox="1"/>
          <p:nvPr/>
        </p:nvSpPr>
        <p:spPr>
          <a:xfrm>
            <a:off x="8926505" y="2125006"/>
            <a:ext cx="1879449" cy="369332"/>
          </a:xfrm>
          <a:prstGeom prst="rect">
            <a:avLst/>
          </a:prstGeom>
          <a:noFill/>
        </p:spPr>
        <p:txBody>
          <a:bodyPr wrap="square">
            <a:spAutoFit/>
          </a:bodyPr>
          <a:lstStyle/>
          <a:p>
            <a:r>
              <a:rPr lang="zh-CN" altLang="en-US" dirty="0"/>
              <a:t>超参数的选择</a:t>
            </a:r>
          </a:p>
        </p:txBody>
      </p:sp>
      <p:pic>
        <p:nvPicPr>
          <p:cNvPr id="12" name="图片 11">
            <a:extLst>
              <a:ext uri="{FF2B5EF4-FFF2-40B4-BE49-F238E27FC236}">
                <a16:creationId xmlns:a16="http://schemas.microsoft.com/office/drawing/2014/main" id="{091CDCA7-9973-78FE-3E55-E7A02E7739E1}"/>
              </a:ext>
            </a:extLst>
          </p:cNvPr>
          <p:cNvPicPr>
            <a:picLocks noChangeAspect="1"/>
          </p:cNvPicPr>
          <p:nvPr/>
        </p:nvPicPr>
        <p:blipFill>
          <a:blip r:embed="rId5"/>
          <a:stretch>
            <a:fillRect/>
          </a:stretch>
        </p:blipFill>
        <p:spPr>
          <a:xfrm>
            <a:off x="8199121" y="2782292"/>
            <a:ext cx="3334215" cy="1581371"/>
          </a:xfrm>
          <a:prstGeom prst="rect">
            <a:avLst/>
          </a:prstGeom>
        </p:spPr>
      </p:pic>
    </p:spTree>
    <p:extLst>
      <p:ext uri="{BB962C8B-B14F-4D97-AF65-F5344CB8AC3E}">
        <p14:creationId xmlns:p14="http://schemas.microsoft.com/office/powerpoint/2010/main" val="3168688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C4ACCF-4DB2-05DC-7D39-957B9DF55894}"/>
              </a:ext>
            </a:extLst>
          </p:cNvPr>
          <p:cNvSpPr>
            <a:spLocks noGrp="1"/>
          </p:cNvSpPr>
          <p:nvPr>
            <p:ph type="body" sz="quarter" idx="10"/>
          </p:nvPr>
        </p:nvSpPr>
        <p:spPr>
          <a:xfrm>
            <a:off x="1098072" y="602771"/>
            <a:ext cx="3132475" cy="1077218"/>
          </a:xfrm>
        </p:spPr>
        <p:txBody>
          <a:bodyPr wrap="square">
            <a:spAutoFit/>
          </a:bodyPr>
          <a:lstStyle/>
          <a:p>
            <a:r>
              <a:rPr lang="zh-CN" altLang="en-US" dirty="0"/>
              <a:t>优化</a:t>
            </a:r>
            <a:r>
              <a:rPr lang="en-US" altLang="zh-CN" dirty="0" err="1"/>
              <a:t>mAP</a:t>
            </a:r>
            <a:r>
              <a:rPr lang="zh-CN" altLang="en-US" dirty="0"/>
              <a:t>的方法</a:t>
            </a:r>
          </a:p>
          <a:p>
            <a:endParaRPr lang="zh-CN" altLang="en-US" dirty="0"/>
          </a:p>
        </p:txBody>
      </p:sp>
      <p:cxnSp>
        <p:nvCxnSpPr>
          <p:cNvPr id="9" name="直接连接符 8">
            <a:extLst>
              <a:ext uri="{FF2B5EF4-FFF2-40B4-BE49-F238E27FC236}">
                <a16:creationId xmlns:a16="http://schemas.microsoft.com/office/drawing/2014/main" id="{4ED53A41-6FCC-02B8-0DA6-00D7D551545D}"/>
              </a:ext>
            </a:extLst>
          </p:cNvPr>
          <p:cNvCxnSpPr>
            <a:cxnSpLocks/>
          </p:cNvCxnSpPr>
          <p:nvPr/>
        </p:nvCxnSpPr>
        <p:spPr>
          <a:xfrm>
            <a:off x="3315303" y="1163961"/>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ABA5F8A-6F26-823D-8633-56D19EB44AFB}"/>
              </a:ext>
            </a:extLst>
          </p:cNvPr>
          <p:cNvSpPr txBox="1"/>
          <p:nvPr/>
        </p:nvSpPr>
        <p:spPr>
          <a:xfrm>
            <a:off x="1164673" y="1301353"/>
            <a:ext cx="9862653" cy="5446684"/>
          </a:xfrm>
          <a:prstGeom prst="rect">
            <a:avLst/>
          </a:prstGeom>
          <a:noFill/>
        </p:spPr>
        <p:txBody>
          <a:bodyPr wrap="square">
            <a:spAutoFit/>
          </a:bodyPr>
          <a:lstStyle/>
          <a:p>
            <a:pPr>
              <a:lnSpc>
                <a:spcPct val="150000"/>
              </a:lnSpc>
            </a:pPr>
            <a:r>
              <a:rPr lang="zh-CN" altLang="en-US" dirty="0"/>
              <a:t>(1)数据增强</a:t>
            </a:r>
            <a:endParaRPr lang="en-US" altLang="zh-CN" dirty="0"/>
          </a:p>
          <a:p>
            <a:pPr>
              <a:lnSpc>
                <a:spcPct val="150000"/>
              </a:lnSpc>
            </a:pPr>
            <a:r>
              <a:rPr lang="zh-CN" altLang="en-US" dirty="0"/>
              <a:t>通过对训练数据进行</a:t>
            </a:r>
            <a:r>
              <a:rPr lang="zh-CN" altLang="en-US" dirty="0">
                <a:solidFill>
                  <a:srgbClr val="FF0000"/>
                </a:solidFill>
              </a:rPr>
              <a:t>旋转、平移、缩放</a:t>
            </a:r>
            <a:r>
              <a:rPr lang="zh-CN" altLang="en-US" dirty="0"/>
              <a:t>等变换，增加样本量，提高模型的鲁棒性和泛化能力。</a:t>
            </a:r>
            <a:endParaRPr lang="en-US" altLang="zh-CN" dirty="0"/>
          </a:p>
          <a:p>
            <a:pPr>
              <a:lnSpc>
                <a:spcPct val="150000"/>
              </a:lnSpc>
            </a:pPr>
            <a:r>
              <a:rPr lang="en-US" altLang="zh-CN" dirty="0"/>
              <a:t>(2)</a:t>
            </a:r>
            <a:r>
              <a:rPr lang="zh-CN" altLang="en-US" dirty="0"/>
              <a:t>模型优化</a:t>
            </a:r>
            <a:endParaRPr lang="en-US" altLang="zh-CN" dirty="0"/>
          </a:p>
          <a:p>
            <a:pPr>
              <a:lnSpc>
                <a:spcPct val="150000"/>
              </a:lnSpc>
            </a:pPr>
            <a:r>
              <a:rPr lang="zh-CN" altLang="en-US" dirty="0"/>
              <a:t>使用更加先进的模型结构，如</a:t>
            </a:r>
            <a:r>
              <a:rPr lang="en-US" altLang="zh-CN" dirty="0" err="1">
                <a:solidFill>
                  <a:srgbClr val="FF0000"/>
                </a:solidFill>
              </a:rPr>
              <a:t>ResNet</a:t>
            </a:r>
            <a:r>
              <a:rPr lang="zh-CN" altLang="en-US" dirty="0">
                <a:solidFill>
                  <a:srgbClr val="FF0000"/>
                </a:solidFill>
              </a:rPr>
              <a:t>、</a:t>
            </a:r>
            <a:r>
              <a:rPr lang="en-US" altLang="zh-CN" dirty="0">
                <a:solidFill>
                  <a:srgbClr val="FF0000"/>
                </a:solidFill>
              </a:rPr>
              <a:t>Inception</a:t>
            </a:r>
            <a:r>
              <a:rPr lang="zh-CN" altLang="en-US" dirty="0">
                <a:solidFill>
                  <a:srgbClr val="FF0000"/>
                </a:solidFill>
              </a:rPr>
              <a:t>、</a:t>
            </a:r>
            <a:r>
              <a:rPr lang="en-US" altLang="zh-CN" dirty="0" err="1">
                <a:solidFill>
                  <a:srgbClr val="FF0000"/>
                </a:solidFill>
              </a:rPr>
              <a:t>EfficientNet</a:t>
            </a:r>
            <a:r>
              <a:rPr lang="zh-CN" altLang="en-US" dirty="0"/>
              <a:t>等，或者对现有模型进行微调，如增加层数、减小学习率等。</a:t>
            </a:r>
            <a:endParaRPr lang="en-US" altLang="zh-CN" dirty="0"/>
          </a:p>
          <a:p>
            <a:pPr>
              <a:lnSpc>
                <a:spcPct val="150000"/>
              </a:lnSpc>
            </a:pPr>
            <a:r>
              <a:rPr lang="en-US" altLang="zh-CN" dirty="0"/>
              <a:t>(3)</a:t>
            </a:r>
            <a:r>
              <a:rPr lang="zh-CN" altLang="en-US" dirty="0"/>
              <a:t>损失函数</a:t>
            </a:r>
            <a:endParaRPr lang="en-US" altLang="zh-CN" dirty="0"/>
          </a:p>
          <a:p>
            <a:pPr>
              <a:lnSpc>
                <a:spcPct val="150000"/>
              </a:lnSpc>
            </a:pPr>
            <a:r>
              <a:rPr lang="zh-CN" altLang="en-US" dirty="0"/>
              <a:t>优化选择合适的损失函数，如</a:t>
            </a:r>
            <a:r>
              <a:rPr lang="en-US" altLang="zh-CN" dirty="0">
                <a:solidFill>
                  <a:srgbClr val="FF0000"/>
                </a:solidFill>
              </a:rPr>
              <a:t>Focal Loss</a:t>
            </a:r>
            <a:r>
              <a:rPr lang="zh-CN" altLang="en-US" dirty="0">
                <a:solidFill>
                  <a:srgbClr val="FF0000"/>
                </a:solidFill>
              </a:rPr>
              <a:t>、</a:t>
            </a:r>
            <a:r>
              <a:rPr lang="en-US" altLang="zh-CN" dirty="0" err="1">
                <a:solidFill>
                  <a:srgbClr val="FF0000"/>
                </a:solidFill>
              </a:rPr>
              <a:t>loU</a:t>
            </a:r>
            <a:r>
              <a:rPr lang="en-US" altLang="zh-CN" dirty="0">
                <a:solidFill>
                  <a:srgbClr val="FF0000"/>
                </a:solidFill>
              </a:rPr>
              <a:t> Loss</a:t>
            </a:r>
            <a:r>
              <a:rPr lang="zh-CN" altLang="en-US" dirty="0"/>
              <a:t>等，可以让模型更加关注难以识别的样本，提高模型的精度。</a:t>
            </a:r>
            <a:endParaRPr lang="en-US" altLang="zh-CN" dirty="0"/>
          </a:p>
          <a:p>
            <a:pPr>
              <a:lnSpc>
                <a:spcPct val="150000"/>
              </a:lnSpc>
            </a:pPr>
            <a:r>
              <a:rPr lang="en-US" altLang="zh-CN" dirty="0"/>
              <a:t>(4)</a:t>
            </a:r>
            <a:r>
              <a:rPr lang="zh-CN" altLang="en-US" dirty="0"/>
              <a:t>多尺度训练</a:t>
            </a:r>
            <a:endParaRPr lang="en-US" altLang="zh-CN" dirty="0"/>
          </a:p>
          <a:p>
            <a:pPr>
              <a:lnSpc>
                <a:spcPct val="150000"/>
              </a:lnSpc>
            </a:pPr>
            <a:r>
              <a:rPr lang="zh-CN" altLang="en-US" dirty="0"/>
              <a:t>在训练过程中，使用</a:t>
            </a:r>
            <a:r>
              <a:rPr lang="zh-CN" altLang="en-US" dirty="0">
                <a:solidFill>
                  <a:srgbClr val="FF0000"/>
                </a:solidFill>
              </a:rPr>
              <a:t>不同的输入尺寸</a:t>
            </a:r>
            <a:r>
              <a:rPr lang="zh-CN" altLang="en-US" dirty="0"/>
              <a:t>，可以让模型更好地适应不同大小的目标，从而提高模型的检测能力。</a:t>
            </a:r>
            <a:endParaRPr lang="en-US" altLang="zh-CN" dirty="0"/>
          </a:p>
          <a:p>
            <a:pPr>
              <a:lnSpc>
                <a:spcPct val="150000"/>
              </a:lnSpc>
            </a:pPr>
            <a:r>
              <a:rPr lang="en-US" altLang="zh-CN" dirty="0"/>
              <a:t>(5)</a:t>
            </a:r>
            <a:r>
              <a:rPr lang="zh-CN" altLang="en-US" dirty="0"/>
              <a:t>网络融合</a:t>
            </a:r>
            <a:endParaRPr lang="en-US" altLang="zh-CN" dirty="0"/>
          </a:p>
          <a:p>
            <a:pPr>
              <a:lnSpc>
                <a:spcPct val="150000"/>
              </a:lnSpc>
            </a:pPr>
            <a:r>
              <a:rPr lang="zh-CN" altLang="en-US" dirty="0"/>
              <a:t>通过</a:t>
            </a:r>
            <a:r>
              <a:rPr lang="zh-CN" altLang="en-US" dirty="0">
                <a:solidFill>
                  <a:srgbClr val="FF0000"/>
                </a:solidFill>
              </a:rPr>
              <a:t>将不同的检测网络进行融合</a:t>
            </a:r>
            <a:r>
              <a:rPr lang="zh-CN" altLang="en-US" dirty="0"/>
              <a:t>，可以提高模型的表现，如</a:t>
            </a:r>
            <a:r>
              <a:rPr lang="en-US" altLang="zh-CN" dirty="0"/>
              <a:t>Faster R-CNN</a:t>
            </a:r>
            <a:r>
              <a:rPr lang="zh-CN" altLang="en-US" dirty="0"/>
              <a:t>和</a:t>
            </a:r>
            <a:r>
              <a:rPr lang="en-US" altLang="zh-CN" dirty="0"/>
              <a:t>SSD</a:t>
            </a:r>
            <a:r>
              <a:rPr lang="zh-CN" altLang="en-US" dirty="0"/>
              <a:t>的融合。</a:t>
            </a:r>
          </a:p>
        </p:txBody>
      </p:sp>
    </p:spTree>
    <p:extLst>
      <p:ext uri="{BB962C8B-B14F-4D97-AF65-F5344CB8AC3E}">
        <p14:creationId xmlns:p14="http://schemas.microsoft.com/office/powerpoint/2010/main" val="90384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94EC4FC-7B63-0641-90FE-55B5F895D43B}"/>
              </a:ext>
            </a:extLst>
          </p:cNvPr>
          <p:cNvSpPr txBox="1"/>
          <p:nvPr/>
        </p:nvSpPr>
        <p:spPr>
          <a:xfrm>
            <a:off x="5032247" y="1999734"/>
            <a:ext cx="2127506" cy="2215991"/>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38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rPr>
              <a:t>04</a:t>
            </a:r>
            <a:endParaRPr kumimoji="0" lang="zh-CN" altLang="en-US"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4B742AB-9F36-F3F4-9F04-A84E74B3DD2E}"/>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9C588B-0C5A-C64E-DF80-131C8FB5678F}"/>
              </a:ext>
            </a:extLst>
          </p:cNvPr>
          <p:cNvSpPr txBox="1"/>
          <p:nvPr/>
        </p:nvSpPr>
        <p:spPr>
          <a:xfrm>
            <a:off x="4119814" y="4215725"/>
            <a:ext cx="395237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改进方法</a:t>
            </a:r>
          </a:p>
        </p:txBody>
      </p:sp>
    </p:spTree>
    <p:extLst>
      <p:ext uri="{BB962C8B-B14F-4D97-AF65-F5344CB8AC3E}">
        <p14:creationId xmlns:p14="http://schemas.microsoft.com/office/powerpoint/2010/main" val="1803684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C4ACCF-4DB2-05DC-7D39-957B9DF55894}"/>
              </a:ext>
            </a:extLst>
          </p:cNvPr>
          <p:cNvSpPr>
            <a:spLocks noGrp="1"/>
          </p:cNvSpPr>
          <p:nvPr>
            <p:ph type="body" sz="quarter" idx="10"/>
          </p:nvPr>
        </p:nvSpPr>
        <p:spPr>
          <a:xfrm>
            <a:off x="1098072" y="602771"/>
            <a:ext cx="5524500" cy="584775"/>
          </a:xfrm>
        </p:spPr>
        <p:txBody>
          <a:bodyPr>
            <a:spAutoFit/>
          </a:bodyPr>
          <a:lstStyle/>
          <a:p>
            <a:r>
              <a:rPr lang="en-US" altLang="zh-CN" dirty="0"/>
              <a:t>CIOU</a:t>
            </a:r>
            <a:r>
              <a:rPr lang="zh-CN" altLang="en-US" dirty="0"/>
              <a:t>的介绍及其缺点</a:t>
            </a:r>
          </a:p>
        </p:txBody>
      </p:sp>
      <p:cxnSp>
        <p:nvCxnSpPr>
          <p:cNvPr id="9" name="直接连接符 8">
            <a:extLst>
              <a:ext uri="{FF2B5EF4-FFF2-40B4-BE49-F238E27FC236}">
                <a16:creationId xmlns:a16="http://schemas.microsoft.com/office/drawing/2014/main" id="{4ED53A41-6FCC-02B8-0DA6-00D7D551545D}"/>
              </a:ext>
            </a:extLst>
          </p:cNvPr>
          <p:cNvCxnSpPr>
            <a:cxnSpLocks/>
          </p:cNvCxnSpPr>
          <p:nvPr/>
        </p:nvCxnSpPr>
        <p:spPr>
          <a:xfrm>
            <a:off x="4223915" y="1165102"/>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847A696-C410-1E49-3318-98881CF311D0}"/>
              </a:ext>
            </a:extLst>
          </p:cNvPr>
          <p:cNvSpPr txBox="1"/>
          <p:nvPr/>
        </p:nvSpPr>
        <p:spPr>
          <a:xfrm>
            <a:off x="1239938" y="1426711"/>
            <a:ext cx="8540669" cy="646331"/>
          </a:xfrm>
          <a:prstGeom prst="rect">
            <a:avLst/>
          </a:prstGeom>
          <a:noFill/>
        </p:spPr>
        <p:txBody>
          <a:bodyPr wrap="square">
            <a:spAutoFit/>
          </a:bodyPr>
          <a:lstStyle/>
          <a:p>
            <a:r>
              <a:rPr lang="en-US" altLang="zh-CN" dirty="0" err="1"/>
              <a:t>CIoU</a:t>
            </a:r>
            <a:r>
              <a:rPr lang="zh-CN" altLang="en-US" dirty="0"/>
              <a:t>是一种同时考虑了重叠面积、中心点距离和宽高比的损失函数，它使得评价更加全面和准确。</a:t>
            </a:r>
          </a:p>
        </p:txBody>
      </p:sp>
      <p:sp>
        <p:nvSpPr>
          <p:cNvPr id="13" name="文本框 12">
            <a:extLst>
              <a:ext uri="{FF2B5EF4-FFF2-40B4-BE49-F238E27FC236}">
                <a16:creationId xmlns:a16="http://schemas.microsoft.com/office/drawing/2014/main" id="{343800F0-AA62-93DE-0677-2307E146FF2C}"/>
              </a:ext>
            </a:extLst>
          </p:cNvPr>
          <p:cNvSpPr txBox="1"/>
          <p:nvPr/>
        </p:nvSpPr>
        <p:spPr>
          <a:xfrm>
            <a:off x="1841171" y="5618600"/>
            <a:ext cx="3143755" cy="923330"/>
          </a:xfrm>
          <a:prstGeom prst="rect">
            <a:avLst/>
          </a:prstGeom>
          <a:noFill/>
        </p:spPr>
        <p:txBody>
          <a:bodyPr wrap="square">
            <a:spAutoFit/>
          </a:bodyPr>
          <a:lstStyle/>
          <a:p>
            <a:r>
              <a:rPr lang="zh-CN" altLang="en-US" dirty="0"/>
              <a:t>图中外框为实际检测框，内框为预测框，当中心点重合长宽比一致</a:t>
            </a:r>
          </a:p>
        </p:txBody>
      </p:sp>
      <p:sp>
        <p:nvSpPr>
          <p:cNvPr id="14" name="文本框 13">
            <a:extLst>
              <a:ext uri="{FF2B5EF4-FFF2-40B4-BE49-F238E27FC236}">
                <a16:creationId xmlns:a16="http://schemas.microsoft.com/office/drawing/2014/main" id="{125A42D3-C452-927E-3C3E-2D1C5A01F3C8}"/>
              </a:ext>
            </a:extLst>
          </p:cNvPr>
          <p:cNvSpPr txBox="1"/>
          <p:nvPr/>
        </p:nvSpPr>
        <p:spPr>
          <a:xfrm>
            <a:off x="6622572" y="5710933"/>
            <a:ext cx="2340155" cy="369332"/>
          </a:xfrm>
          <a:prstGeom prst="rect">
            <a:avLst/>
          </a:prstGeom>
          <a:noFill/>
        </p:spPr>
        <p:txBody>
          <a:bodyPr wrap="square">
            <a:spAutoFit/>
          </a:bodyPr>
          <a:lstStyle/>
          <a:p>
            <a:r>
              <a:rPr lang="zh-CN" altLang="en-US" dirty="0"/>
              <a:t>预测框大面积重叠</a:t>
            </a:r>
          </a:p>
        </p:txBody>
      </p:sp>
      <p:pic>
        <p:nvPicPr>
          <p:cNvPr id="2" name="图片 1">
            <a:extLst>
              <a:ext uri="{FF2B5EF4-FFF2-40B4-BE49-F238E27FC236}">
                <a16:creationId xmlns:a16="http://schemas.microsoft.com/office/drawing/2014/main" id="{8583C7A5-66FE-E306-C59E-56277DF473A9}"/>
              </a:ext>
            </a:extLst>
          </p:cNvPr>
          <p:cNvPicPr>
            <a:picLocks noChangeAspect="1"/>
          </p:cNvPicPr>
          <p:nvPr/>
        </p:nvPicPr>
        <p:blipFill>
          <a:blip r:embed="rId3"/>
          <a:stretch>
            <a:fillRect/>
          </a:stretch>
        </p:blipFill>
        <p:spPr>
          <a:xfrm>
            <a:off x="1413428" y="2405599"/>
            <a:ext cx="8193687" cy="3213001"/>
          </a:xfrm>
          <a:prstGeom prst="rect">
            <a:avLst/>
          </a:prstGeom>
        </p:spPr>
      </p:pic>
    </p:spTree>
    <p:extLst>
      <p:ext uri="{BB962C8B-B14F-4D97-AF65-F5344CB8AC3E}">
        <p14:creationId xmlns:p14="http://schemas.microsoft.com/office/powerpoint/2010/main" val="1623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C4ACCF-4DB2-05DC-7D39-957B9DF55894}"/>
              </a:ext>
            </a:extLst>
          </p:cNvPr>
          <p:cNvSpPr>
            <a:spLocks noGrp="1"/>
          </p:cNvSpPr>
          <p:nvPr>
            <p:ph type="body" sz="quarter" idx="10"/>
          </p:nvPr>
        </p:nvSpPr>
        <p:spPr>
          <a:xfrm>
            <a:off x="1154717" y="1517106"/>
            <a:ext cx="5524500" cy="584775"/>
          </a:xfrm>
        </p:spPr>
        <p:txBody>
          <a:bodyPr>
            <a:spAutoFit/>
          </a:bodyPr>
          <a:lstStyle/>
          <a:p>
            <a:r>
              <a:rPr lang="en-US" altLang="zh-CN" dirty="0" err="1"/>
              <a:t>MPDIoU</a:t>
            </a:r>
            <a:endParaRPr lang="zh-CN" altLang="en-US" dirty="0"/>
          </a:p>
        </p:txBody>
      </p:sp>
      <p:cxnSp>
        <p:nvCxnSpPr>
          <p:cNvPr id="9" name="直接连接符 8">
            <a:extLst>
              <a:ext uri="{FF2B5EF4-FFF2-40B4-BE49-F238E27FC236}">
                <a16:creationId xmlns:a16="http://schemas.microsoft.com/office/drawing/2014/main" id="{4ED53A41-6FCC-02B8-0DA6-00D7D551545D}"/>
              </a:ext>
            </a:extLst>
          </p:cNvPr>
          <p:cNvCxnSpPr>
            <a:cxnSpLocks/>
          </p:cNvCxnSpPr>
          <p:nvPr/>
        </p:nvCxnSpPr>
        <p:spPr>
          <a:xfrm>
            <a:off x="2035072" y="2015776"/>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E56C35C-A234-BA16-CAD3-C13FD5F97F55}"/>
              </a:ext>
            </a:extLst>
          </p:cNvPr>
          <p:cNvSpPr txBox="1"/>
          <p:nvPr/>
        </p:nvSpPr>
        <p:spPr>
          <a:xfrm>
            <a:off x="1154717" y="2452197"/>
            <a:ext cx="8540670" cy="646331"/>
          </a:xfrm>
          <a:prstGeom prst="rect">
            <a:avLst/>
          </a:prstGeom>
          <a:noFill/>
        </p:spPr>
        <p:txBody>
          <a:bodyPr wrap="square">
            <a:spAutoFit/>
          </a:bodyPr>
          <a:lstStyle/>
          <a:p>
            <a:r>
              <a:rPr lang="en-US" altLang="zh-CN" dirty="0" err="1"/>
              <a:t>MPDIoU</a:t>
            </a:r>
            <a:r>
              <a:rPr lang="zh-CN" altLang="en-US" dirty="0"/>
              <a:t>是一种新颖的基于交并比的度量标准，它可以直接最小化预测边界框与实际标注边界框之间的左上角和右下角点距离。</a:t>
            </a:r>
          </a:p>
        </p:txBody>
      </p:sp>
      <p:sp>
        <p:nvSpPr>
          <p:cNvPr id="7" name="文本占位符 7">
            <a:extLst>
              <a:ext uri="{FF2B5EF4-FFF2-40B4-BE49-F238E27FC236}">
                <a16:creationId xmlns:a16="http://schemas.microsoft.com/office/drawing/2014/main" id="{142EF85B-BCB7-B372-6D2D-697E39DC5ABB}"/>
              </a:ext>
            </a:extLst>
          </p:cNvPr>
          <p:cNvSpPr txBox="1">
            <a:spLocks/>
          </p:cNvSpPr>
          <p:nvPr/>
        </p:nvSpPr>
        <p:spPr>
          <a:xfrm>
            <a:off x="1098072" y="3629244"/>
            <a:ext cx="5524500" cy="584775"/>
          </a:xfrm>
          <a:prstGeom prst="rect">
            <a:avLst/>
          </a:prstGeom>
        </p:spPr>
        <p:txBody>
          <a:bodyPr>
            <a:spAutoFit/>
          </a:bodyPr>
          <a:lstStyle>
            <a:lvl1pPr marL="0" indent="0" algn="l" defTabSz="914400" rtl="0" eaLnBrk="1" latinLnBrk="0" hangingPunct="1">
              <a:lnSpc>
                <a:spcPct val="100000"/>
              </a:lnSpc>
              <a:spcBef>
                <a:spcPts val="0"/>
              </a:spcBef>
              <a:buFont typeface="Arial" panose="020B0604020202020204" pitchFamily="34" charset="0"/>
              <a:buNone/>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1pPr>
            <a:lvl2pPr marL="0" indent="-228600" algn="l" defTabSz="914400" rtl="0" eaLnBrk="1" latinLnBrk="0" hangingPunct="1">
              <a:lnSpc>
                <a:spcPct val="90000"/>
              </a:lnSpc>
              <a:spcBef>
                <a:spcPts val="500"/>
              </a:spcBef>
              <a:buFont typeface="Arial" panose="020B0604020202020204" pitchFamily="34" charset="0"/>
              <a:buChar char="•"/>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2pPr>
            <a:lvl3pPr marL="0" indent="-228600" algn="l" defTabSz="914400" rtl="0" eaLnBrk="1" latinLnBrk="0" hangingPunct="1">
              <a:lnSpc>
                <a:spcPct val="90000"/>
              </a:lnSpc>
              <a:spcBef>
                <a:spcPts val="500"/>
              </a:spcBef>
              <a:buFont typeface="Arial" panose="020B0604020202020204" pitchFamily="34" charset="0"/>
              <a:buChar char="•"/>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3pPr>
            <a:lvl4pPr marL="0" indent="-228600" algn="l" defTabSz="914400" rtl="0" eaLnBrk="1" latinLnBrk="0" hangingPunct="1">
              <a:lnSpc>
                <a:spcPct val="90000"/>
              </a:lnSpc>
              <a:spcBef>
                <a:spcPts val="500"/>
              </a:spcBef>
              <a:buFont typeface="Arial" panose="020B0604020202020204" pitchFamily="34" charset="0"/>
              <a:buChar char="•"/>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4pPr>
            <a:lvl5pPr marL="0" indent="-228600" algn="l" defTabSz="914400" rtl="0" eaLnBrk="1" latinLnBrk="0" hangingPunct="1">
              <a:lnSpc>
                <a:spcPct val="90000"/>
              </a:lnSpc>
              <a:spcBef>
                <a:spcPts val="500"/>
              </a:spcBef>
              <a:buFont typeface="Arial" panose="020B0604020202020204" pitchFamily="34" charset="0"/>
              <a:buChar char="•"/>
              <a:defRPr lang="zh-CN" altLang="en-US" sz="3200" kern="1200">
                <a:solidFill>
                  <a:schemeClr val="tx1"/>
                </a:solidFill>
                <a:latin typeface="思源黑体 CN Normal" panose="020B0400000000000000" pitchFamily="34" charset="-122"/>
                <a:ea typeface="思源黑体 CN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NWD</a:t>
            </a:r>
            <a:endParaRPr lang="en-US" dirty="0"/>
          </a:p>
        </p:txBody>
      </p:sp>
      <p:sp>
        <p:nvSpPr>
          <p:cNvPr id="15" name="文本框 14">
            <a:extLst>
              <a:ext uri="{FF2B5EF4-FFF2-40B4-BE49-F238E27FC236}">
                <a16:creationId xmlns:a16="http://schemas.microsoft.com/office/drawing/2014/main" id="{6BA7C14B-934F-90FE-5CDB-9E28B7A1A390}"/>
              </a:ext>
            </a:extLst>
          </p:cNvPr>
          <p:cNvSpPr txBox="1"/>
          <p:nvPr/>
        </p:nvSpPr>
        <p:spPr>
          <a:xfrm>
            <a:off x="1098072" y="4244994"/>
            <a:ext cx="6102752" cy="1754326"/>
          </a:xfrm>
          <a:prstGeom prst="rect">
            <a:avLst/>
          </a:prstGeom>
          <a:noFill/>
        </p:spPr>
        <p:txBody>
          <a:bodyPr wrap="square">
            <a:spAutoFit/>
          </a:bodyPr>
          <a:lstStyle/>
          <a:p>
            <a:r>
              <a:rPr lang="zh-CN" altLang="en-US" dirty="0"/>
              <a:t>一个新的度量方法来计算框和框之间的相似度，就是把框建模成高斯分布，然后用</a:t>
            </a:r>
            <a:r>
              <a:rPr lang="en-US" altLang="zh-CN" dirty="0"/>
              <a:t>Wasserstein</a:t>
            </a:r>
            <a:r>
              <a:rPr lang="zh-CN" altLang="en-US" dirty="0"/>
              <a:t>距离来度量这两个分布之间的相似度，来代替</a:t>
            </a:r>
            <a:r>
              <a:rPr lang="en-US" altLang="zh-CN" dirty="0" err="1"/>
              <a:t>IoU</a:t>
            </a:r>
            <a:r>
              <a:rPr lang="zh-CN" altLang="en-US" dirty="0"/>
              <a:t>。这个距离的好处是：即便是</a:t>
            </a:r>
            <a:r>
              <a:rPr lang="en-US" altLang="zh-CN" dirty="0"/>
              <a:t>2</a:t>
            </a:r>
            <a:r>
              <a:rPr lang="zh-CN" altLang="en-US" dirty="0"/>
              <a:t>个框完全不重叠，或者重叠很少，还是可以度量出相似度出来。另外，</a:t>
            </a:r>
            <a:r>
              <a:rPr lang="en-US" altLang="zh-CN" dirty="0"/>
              <a:t>NWD</a:t>
            </a:r>
            <a:r>
              <a:rPr lang="zh-CN" altLang="en-US" dirty="0"/>
              <a:t>对于目标的尺度不敏感，对于小目标的更加的稳定。</a:t>
            </a:r>
          </a:p>
        </p:txBody>
      </p:sp>
      <p:sp>
        <p:nvSpPr>
          <p:cNvPr id="2" name="文本占位符 7">
            <a:extLst>
              <a:ext uri="{FF2B5EF4-FFF2-40B4-BE49-F238E27FC236}">
                <a16:creationId xmlns:a16="http://schemas.microsoft.com/office/drawing/2014/main" id="{C5ABA8F5-4DB3-F7FE-1493-978B73A34FC8}"/>
              </a:ext>
            </a:extLst>
          </p:cNvPr>
          <p:cNvSpPr txBox="1">
            <a:spLocks/>
          </p:cNvSpPr>
          <p:nvPr/>
        </p:nvSpPr>
        <p:spPr>
          <a:xfrm>
            <a:off x="948655" y="565381"/>
            <a:ext cx="5524500" cy="584775"/>
          </a:xfrm>
          <a:prstGeom prst="rect">
            <a:avLst/>
          </a:prstGeom>
        </p:spPr>
        <p:txBody>
          <a:bodyPr>
            <a:spAutoFit/>
          </a:bodyPr>
          <a:lstStyle>
            <a:lvl1pPr marL="0" indent="0" algn="l" defTabSz="914400" rtl="0" eaLnBrk="1" latinLnBrk="0" hangingPunct="1">
              <a:lnSpc>
                <a:spcPct val="100000"/>
              </a:lnSpc>
              <a:spcBef>
                <a:spcPts val="0"/>
              </a:spcBef>
              <a:buFont typeface="Arial" panose="020B0604020202020204" pitchFamily="34" charset="0"/>
              <a:buNone/>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1pPr>
            <a:lvl2pPr marL="0" indent="-228600" algn="l" defTabSz="914400" rtl="0" eaLnBrk="1" latinLnBrk="0" hangingPunct="1">
              <a:lnSpc>
                <a:spcPct val="90000"/>
              </a:lnSpc>
              <a:spcBef>
                <a:spcPts val="500"/>
              </a:spcBef>
              <a:buFont typeface="Arial" panose="020B0604020202020204" pitchFamily="34" charset="0"/>
              <a:buChar char="•"/>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2pPr>
            <a:lvl3pPr marL="0" indent="-228600" algn="l" defTabSz="914400" rtl="0" eaLnBrk="1" latinLnBrk="0" hangingPunct="1">
              <a:lnSpc>
                <a:spcPct val="90000"/>
              </a:lnSpc>
              <a:spcBef>
                <a:spcPts val="500"/>
              </a:spcBef>
              <a:buFont typeface="Arial" panose="020B0604020202020204" pitchFamily="34" charset="0"/>
              <a:buChar char="•"/>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3pPr>
            <a:lvl4pPr marL="0" indent="-228600" algn="l" defTabSz="914400" rtl="0" eaLnBrk="1" latinLnBrk="0" hangingPunct="1">
              <a:lnSpc>
                <a:spcPct val="90000"/>
              </a:lnSpc>
              <a:spcBef>
                <a:spcPts val="500"/>
              </a:spcBef>
              <a:buFont typeface="Arial" panose="020B0604020202020204" pitchFamily="34" charset="0"/>
              <a:buChar char="•"/>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4pPr>
            <a:lvl5pPr marL="0" indent="-228600" algn="l" defTabSz="914400" rtl="0" eaLnBrk="1" latinLnBrk="0" hangingPunct="1">
              <a:lnSpc>
                <a:spcPct val="90000"/>
              </a:lnSpc>
              <a:spcBef>
                <a:spcPts val="500"/>
              </a:spcBef>
              <a:buFont typeface="Arial" panose="020B0604020202020204" pitchFamily="34" charset="0"/>
              <a:buChar char="•"/>
              <a:defRPr lang="zh-CN" altLang="en-US" sz="3200" kern="1200">
                <a:solidFill>
                  <a:schemeClr val="tx1"/>
                </a:solidFill>
                <a:latin typeface="思源黑体 CN Normal" panose="020B0400000000000000" pitchFamily="34" charset="-122"/>
                <a:ea typeface="思源黑体 CN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思路</a:t>
            </a:r>
            <a:r>
              <a:rPr lang="en-US" altLang="zh-CN" dirty="0"/>
              <a:t>1</a:t>
            </a:r>
            <a:r>
              <a:rPr lang="zh-CN" altLang="en-US" dirty="0"/>
              <a:t>：更换损失函数</a:t>
            </a:r>
          </a:p>
        </p:txBody>
      </p:sp>
      <p:pic>
        <p:nvPicPr>
          <p:cNvPr id="5" name="图片 4">
            <a:extLst>
              <a:ext uri="{FF2B5EF4-FFF2-40B4-BE49-F238E27FC236}">
                <a16:creationId xmlns:a16="http://schemas.microsoft.com/office/drawing/2014/main" id="{810933AD-C9F8-6395-5CAC-EEB321EDB1F9}"/>
              </a:ext>
            </a:extLst>
          </p:cNvPr>
          <p:cNvPicPr>
            <a:picLocks noChangeAspect="1"/>
          </p:cNvPicPr>
          <p:nvPr/>
        </p:nvPicPr>
        <p:blipFill rotWithShape="1">
          <a:blip r:embed="rId3"/>
          <a:srcRect t="1390" r="1920"/>
          <a:stretch/>
        </p:blipFill>
        <p:spPr bwMode="auto">
          <a:xfrm>
            <a:off x="8114964" y="3879148"/>
            <a:ext cx="2933700" cy="2350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0231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AD454D5-9864-3FA4-D71D-793906287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655" y="1277243"/>
            <a:ext cx="5334385" cy="5015376"/>
          </a:xfrm>
          <a:prstGeom prst="rect">
            <a:avLst/>
          </a:prstGeom>
        </p:spPr>
      </p:pic>
      <p:sp>
        <p:nvSpPr>
          <p:cNvPr id="5" name="文本框 4">
            <a:extLst>
              <a:ext uri="{FF2B5EF4-FFF2-40B4-BE49-F238E27FC236}">
                <a16:creationId xmlns:a16="http://schemas.microsoft.com/office/drawing/2014/main" id="{274399BF-17BA-435A-8D07-2A65CFE0FC31}"/>
              </a:ext>
            </a:extLst>
          </p:cNvPr>
          <p:cNvSpPr txBox="1"/>
          <p:nvPr/>
        </p:nvSpPr>
        <p:spPr>
          <a:xfrm>
            <a:off x="2159845" y="6292619"/>
            <a:ext cx="6102456" cy="369332"/>
          </a:xfrm>
          <a:prstGeom prst="rect">
            <a:avLst/>
          </a:prstGeom>
          <a:noFill/>
        </p:spPr>
        <p:txBody>
          <a:bodyPr wrap="square">
            <a:spAutoFit/>
          </a:bodyPr>
          <a:lstStyle/>
          <a:p>
            <a:r>
              <a:rPr lang="en-US" altLang="zh-CN" sz="1800" dirty="0">
                <a:effectLst/>
                <a:latin typeface="宋体" panose="02010600030101010101" pitchFamily="2" charset="-122"/>
                <a:cs typeface="Times New Roman" panose="02020603050405020304" pitchFamily="18" charset="0"/>
              </a:rPr>
              <a:t>YOLOv5-6.0</a:t>
            </a:r>
            <a:r>
              <a:rPr lang="zh-CN" altLang="zh-CN" sz="1800" dirty="0">
                <a:effectLst/>
                <a:ea typeface="宋体" panose="02010600030101010101" pitchFamily="2" charset="-122"/>
                <a:cs typeface="Times New Roman" panose="02020603050405020304" pitchFamily="18" charset="0"/>
              </a:rPr>
              <a:t>的网络结构</a:t>
            </a:r>
            <a:endParaRPr lang="zh-CN" altLang="en-US" dirty="0"/>
          </a:p>
        </p:txBody>
      </p:sp>
      <p:pic>
        <p:nvPicPr>
          <p:cNvPr id="6" name="图片 5">
            <a:extLst>
              <a:ext uri="{FF2B5EF4-FFF2-40B4-BE49-F238E27FC236}">
                <a16:creationId xmlns:a16="http://schemas.microsoft.com/office/drawing/2014/main" id="{415A0DA5-8B70-67FC-E726-4AB5DA2B73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8363" y="2163209"/>
            <a:ext cx="3065145" cy="2655570"/>
          </a:xfrm>
          <a:prstGeom prst="rect">
            <a:avLst/>
          </a:prstGeom>
        </p:spPr>
      </p:pic>
      <p:sp>
        <p:nvSpPr>
          <p:cNvPr id="8" name="文本框 7">
            <a:extLst>
              <a:ext uri="{FF2B5EF4-FFF2-40B4-BE49-F238E27FC236}">
                <a16:creationId xmlns:a16="http://schemas.microsoft.com/office/drawing/2014/main" id="{172415BD-9C11-FA2A-4D86-F5D35C609A03}"/>
              </a:ext>
            </a:extLst>
          </p:cNvPr>
          <p:cNvSpPr txBox="1"/>
          <p:nvPr/>
        </p:nvSpPr>
        <p:spPr>
          <a:xfrm>
            <a:off x="8336151" y="5032724"/>
            <a:ext cx="6102456" cy="369332"/>
          </a:xfrm>
          <a:prstGeom prst="rect">
            <a:avLst/>
          </a:prstGeom>
          <a:noFill/>
        </p:spPr>
        <p:txBody>
          <a:bodyPr wrap="square">
            <a:spAutoFit/>
          </a:bodyPr>
          <a:lstStyle/>
          <a:p>
            <a:r>
              <a:rPr lang="zh-CN" altLang="zh-CN" sz="1800" dirty="0">
                <a:effectLst/>
                <a:ea typeface="宋体" panose="02010600030101010101" pitchFamily="2" charset="-122"/>
                <a:cs typeface="Times New Roman" panose="02020603050405020304" pitchFamily="18" charset="0"/>
              </a:rPr>
              <a:t>增加的部位 </a:t>
            </a:r>
            <a:endParaRPr lang="zh-CN" altLang="en-US" dirty="0"/>
          </a:p>
        </p:txBody>
      </p:sp>
      <p:sp>
        <p:nvSpPr>
          <p:cNvPr id="2" name="文本占位符 7">
            <a:extLst>
              <a:ext uri="{FF2B5EF4-FFF2-40B4-BE49-F238E27FC236}">
                <a16:creationId xmlns:a16="http://schemas.microsoft.com/office/drawing/2014/main" id="{3D388CE4-4E69-ADB7-3970-0E39AF328C63}"/>
              </a:ext>
            </a:extLst>
          </p:cNvPr>
          <p:cNvSpPr txBox="1">
            <a:spLocks/>
          </p:cNvSpPr>
          <p:nvPr/>
        </p:nvSpPr>
        <p:spPr>
          <a:xfrm>
            <a:off x="948655" y="565381"/>
            <a:ext cx="5524500" cy="584775"/>
          </a:xfrm>
          <a:prstGeom prst="rect">
            <a:avLst/>
          </a:prstGeom>
        </p:spPr>
        <p:txBody>
          <a:bodyPr>
            <a:spAutoFit/>
          </a:bodyPr>
          <a:lstStyle>
            <a:lvl1pPr marL="0" indent="0" algn="l" defTabSz="914400" rtl="0" eaLnBrk="1" latinLnBrk="0" hangingPunct="1">
              <a:lnSpc>
                <a:spcPct val="100000"/>
              </a:lnSpc>
              <a:spcBef>
                <a:spcPts val="0"/>
              </a:spcBef>
              <a:buFont typeface="Arial" panose="020B0604020202020204" pitchFamily="34" charset="0"/>
              <a:buNone/>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1pPr>
            <a:lvl2pPr marL="0" indent="-228600" algn="l" defTabSz="914400" rtl="0" eaLnBrk="1" latinLnBrk="0" hangingPunct="1">
              <a:lnSpc>
                <a:spcPct val="90000"/>
              </a:lnSpc>
              <a:spcBef>
                <a:spcPts val="500"/>
              </a:spcBef>
              <a:buFont typeface="Arial" panose="020B0604020202020204" pitchFamily="34" charset="0"/>
              <a:buChar char="•"/>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2pPr>
            <a:lvl3pPr marL="0" indent="-228600" algn="l" defTabSz="914400" rtl="0" eaLnBrk="1" latinLnBrk="0" hangingPunct="1">
              <a:lnSpc>
                <a:spcPct val="90000"/>
              </a:lnSpc>
              <a:spcBef>
                <a:spcPts val="500"/>
              </a:spcBef>
              <a:buFont typeface="Arial" panose="020B0604020202020204" pitchFamily="34" charset="0"/>
              <a:buChar char="•"/>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3pPr>
            <a:lvl4pPr marL="0" indent="-228600" algn="l" defTabSz="914400" rtl="0" eaLnBrk="1" latinLnBrk="0" hangingPunct="1">
              <a:lnSpc>
                <a:spcPct val="90000"/>
              </a:lnSpc>
              <a:spcBef>
                <a:spcPts val="500"/>
              </a:spcBef>
              <a:buFont typeface="Arial" panose="020B0604020202020204" pitchFamily="34" charset="0"/>
              <a:buChar char="•"/>
              <a:defRPr lang="zh-CN" altLang="en-US" sz="3200" kern="1200" smtClean="0">
                <a:solidFill>
                  <a:schemeClr val="tx1"/>
                </a:solidFill>
                <a:latin typeface="思源黑体 CN Normal" panose="020B0400000000000000" pitchFamily="34" charset="-122"/>
                <a:ea typeface="思源黑体 CN Normal" panose="020B0400000000000000" pitchFamily="34" charset="-122"/>
                <a:cs typeface="+mn-cs"/>
              </a:defRPr>
            </a:lvl4pPr>
            <a:lvl5pPr marL="0" indent="-228600" algn="l" defTabSz="914400" rtl="0" eaLnBrk="1" latinLnBrk="0" hangingPunct="1">
              <a:lnSpc>
                <a:spcPct val="90000"/>
              </a:lnSpc>
              <a:spcBef>
                <a:spcPts val="500"/>
              </a:spcBef>
              <a:buFont typeface="Arial" panose="020B0604020202020204" pitchFamily="34" charset="0"/>
              <a:buChar char="•"/>
              <a:defRPr lang="zh-CN" altLang="en-US" sz="3200" kern="1200">
                <a:solidFill>
                  <a:schemeClr val="tx1"/>
                </a:solidFill>
                <a:latin typeface="思源黑体 CN Normal" panose="020B0400000000000000" pitchFamily="34" charset="-122"/>
                <a:ea typeface="思源黑体 CN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思路</a:t>
            </a:r>
            <a:r>
              <a:rPr lang="en-US" altLang="zh-CN" dirty="0"/>
              <a:t>2</a:t>
            </a:r>
            <a:r>
              <a:rPr lang="zh-CN" altLang="en-US" dirty="0"/>
              <a:t>：增加小目标检测层</a:t>
            </a:r>
          </a:p>
        </p:txBody>
      </p:sp>
    </p:spTree>
    <p:extLst>
      <p:ext uri="{BB962C8B-B14F-4D97-AF65-F5344CB8AC3E}">
        <p14:creationId xmlns:p14="http://schemas.microsoft.com/office/powerpoint/2010/main" val="984694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067FB2-11CF-D9DC-A9B6-61A26EC637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5042" y="321703"/>
            <a:ext cx="5401915" cy="5557930"/>
          </a:xfrm>
          <a:prstGeom prst="rect">
            <a:avLst/>
          </a:prstGeom>
        </p:spPr>
      </p:pic>
      <p:sp>
        <p:nvSpPr>
          <p:cNvPr id="5" name="文本框 4">
            <a:extLst>
              <a:ext uri="{FF2B5EF4-FFF2-40B4-BE49-F238E27FC236}">
                <a16:creationId xmlns:a16="http://schemas.microsoft.com/office/drawing/2014/main" id="{DD9DA58A-D2BF-1448-0430-7666611E430A}"/>
              </a:ext>
            </a:extLst>
          </p:cNvPr>
          <p:cNvSpPr txBox="1"/>
          <p:nvPr/>
        </p:nvSpPr>
        <p:spPr>
          <a:xfrm>
            <a:off x="3045302" y="5879633"/>
            <a:ext cx="6101394" cy="460960"/>
          </a:xfrm>
          <a:prstGeom prst="rect">
            <a:avLst/>
          </a:prstGeom>
          <a:noFill/>
        </p:spPr>
        <p:txBody>
          <a:bodyPr wrap="square">
            <a:spAutoFit/>
          </a:bodyPr>
          <a:lstStyle/>
          <a:p>
            <a:pPr algn="ctr">
              <a:lnSpc>
                <a:spcPct val="150000"/>
              </a:lnSpc>
              <a:spcBef>
                <a:spcPts val="600"/>
              </a:spcBef>
              <a:spcAft>
                <a:spcPts val="600"/>
              </a:spcAft>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增加检测层后的网络结构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E4B4307F-009D-3423-F39E-A8FC5AE8CD6D}"/>
              </a:ext>
            </a:extLst>
          </p:cNvPr>
          <p:cNvSpPr txBox="1"/>
          <p:nvPr/>
        </p:nvSpPr>
        <p:spPr>
          <a:xfrm>
            <a:off x="271605" y="1889198"/>
            <a:ext cx="3045302" cy="3416320"/>
          </a:xfrm>
          <a:prstGeom prst="rect">
            <a:avLst/>
          </a:prstGeom>
          <a:noFill/>
        </p:spPr>
        <p:txBody>
          <a:bodyPr wrap="square">
            <a:spAutoFit/>
          </a:bodyPr>
          <a:lstStyle/>
          <a:p>
            <a:r>
              <a:rPr lang="en-US" altLang="zh-CN" dirty="0">
                <a:solidFill>
                  <a:srgbClr val="000000"/>
                </a:solidFill>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红框的部分删除。这是因为原始网络结构中的 </a:t>
            </a:r>
            <a:r>
              <a:rPr lang="en-US" altLang="zh-CN" sz="1800" dirty="0">
                <a:solidFill>
                  <a:srgbClr val="000000"/>
                </a:solidFill>
                <a:effectLst/>
                <a:latin typeface="宋体" panose="02010600030101010101" pitchFamily="2" charset="-122"/>
                <a:ea typeface="宋体" panose="02010600030101010101" pitchFamily="2" charset="-122"/>
              </a:rPr>
              <a:t>Neck </a:t>
            </a:r>
            <a:r>
              <a:rPr lang="zh-CN" altLang="en-US" sz="1800" dirty="0">
                <a:solidFill>
                  <a:srgbClr val="000000"/>
                </a:solidFill>
                <a:effectLst/>
                <a:latin typeface="宋体" panose="02010600030101010101" pitchFamily="2" charset="-122"/>
                <a:ea typeface="宋体" panose="02010600030101010101" pitchFamily="2" charset="-122"/>
              </a:rPr>
              <a:t>部分是没有 </a:t>
            </a:r>
            <a:r>
              <a:rPr lang="en-US" altLang="zh-CN" sz="1800" dirty="0">
                <a:solidFill>
                  <a:srgbClr val="000000"/>
                </a:solidFill>
                <a:effectLst/>
                <a:latin typeface="宋体" panose="02010600030101010101" pitchFamily="2" charset="-122"/>
                <a:ea typeface="宋体" panose="02010600030101010101" pitchFamily="2" charset="-122"/>
              </a:rPr>
              <a:t>160*160 </a:t>
            </a:r>
            <a:r>
              <a:rPr lang="zh-CN" altLang="en-US" sz="1800" dirty="0">
                <a:solidFill>
                  <a:srgbClr val="000000"/>
                </a:solidFill>
                <a:effectLst/>
                <a:latin typeface="宋体" panose="02010600030101010101" pitchFamily="2" charset="-122"/>
                <a:ea typeface="宋体" panose="02010600030101010101" pitchFamily="2" charset="-122"/>
              </a:rPr>
              <a:t>的特征图，那么我们可以通过对 </a:t>
            </a:r>
            <a:r>
              <a:rPr lang="en-US" altLang="zh-CN" sz="1800" dirty="0">
                <a:solidFill>
                  <a:srgbClr val="000000"/>
                </a:solidFill>
                <a:effectLst/>
                <a:latin typeface="宋体" panose="02010600030101010101" pitchFamily="2" charset="-122"/>
                <a:ea typeface="宋体" panose="02010600030101010101" pitchFamily="2" charset="-122"/>
              </a:rPr>
              <a:t>80*80 </a:t>
            </a:r>
            <a:r>
              <a:rPr lang="zh-CN" altLang="en-US" sz="1800" dirty="0">
                <a:solidFill>
                  <a:srgbClr val="000000"/>
                </a:solidFill>
                <a:effectLst/>
                <a:latin typeface="宋体" panose="02010600030101010101" pitchFamily="2" charset="-122"/>
                <a:ea typeface="宋体" panose="02010600030101010101" pitchFamily="2" charset="-122"/>
              </a:rPr>
              <a:t>的特征图再进行一次上采样，这样便可以得到 </a:t>
            </a:r>
            <a:r>
              <a:rPr lang="en-US" altLang="zh-CN" sz="1800" dirty="0">
                <a:solidFill>
                  <a:srgbClr val="000000"/>
                </a:solidFill>
                <a:effectLst/>
                <a:latin typeface="宋体" panose="02010600030101010101" pitchFamily="2" charset="-122"/>
                <a:ea typeface="宋体" panose="02010600030101010101" pitchFamily="2" charset="-122"/>
              </a:rPr>
              <a:t>160*160 </a:t>
            </a:r>
            <a:r>
              <a:rPr lang="zh-CN" altLang="en-US" sz="1800" dirty="0">
                <a:solidFill>
                  <a:srgbClr val="000000"/>
                </a:solidFill>
                <a:effectLst/>
                <a:latin typeface="宋体" panose="02010600030101010101" pitchFamily="2" charset="-122"/>
                <a:ea typeface="宋体" panose="02010600030101010101" pitchFamily="2" charset="-122"/>
              </a:rPr>
              <a:t>的特征图。原来这一部分是网络的最后端，检测头可以直接获取特征图，现在增加一层检测层后就不是最后一层了，需要从它的下侧获取特征图。</a:t>
            </a:r>
            <a:endParaRPr lang="zh-CN" altLang="en-US" dirty="0"/>
          </a:p>
        </p:txBody>
      </p:sp>
      <p:sp>
        <p:nvSpPr>
          <p:cNvPr id="7" name="文本框 6">
            <a:extLst>
              <a:ext uri="{FF2B5EF4-FFF2-40B4-BE49-F238E27FC236}">
                <a16:creationId xmlns:a16="http://schemas.microsoft.com/office/drawing/2014/main" id="{20EFA6E5-5895-4955-4980-9B5F0E53658B}"/>
              </a:ext>
            </a:extLst>
          </p:cNvPr>
          <p:cNvSpPr txBox="1"/>
          <p:nvPr/>
        </p:nvSpPr>
        <p:spPr>
          <a:xfrm>
            <a:off x="8758917" y="2079320"/>
            <a:ext cx="3555748" cy="2862322"/>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    蓝框部分是我们新增的检测层。随着箭头往下走，先将 </a:t>
            </a:r>
            <a:r>
              <a:rPr lang="en-US" altLang="zh-CN" sz="1800" dirty="0">
                <a:solidFill>
                  <a:srgbClr val="000000"/>
                </a:solidFill>
                <a:effectLst/>
                <a:latin typeface="宋体" panose="02010600030101010101" pitchFamily="2" charset="-122"/>
                <a:ea typeface="宋体" panose="02010600030101010101" pitchFamily="2" charset="-122"/>
              </a:rPr>
              <a:t>Neck </a:t>
            </a:r>
            <a:r>
              <a:rPr lang="zh-CN" altLang="en-US" sz="1800" dirty="0">
                <a:solidFill>
                  <a:srgbClr val="000000"/>
                </a:solidFill>
                <a:effectLst/>
                <a:latin typeface="宋体" panose="02010600030101010101" pitchFamily="2" charset="-122"/>
                <a:ea typeface="宋体" panose="02010600030101010101" pitchFamily="2" charset="-122"/>
              </a:rPr>
              <a:t>中 </a:t>
            </a:r>
            <a:r>
              <a:rPr lang="en-US" altLang="zh-CN" sz="1800" dirty="0">
                <a:solidFill>
                  <a:srgbClr val="000000"/>
                </a:solidFill>
                <a:effectLst/>
                <a:latin typeface="宋体" panose="02010600030101010101" pitchFamily="2" charset="-122"/>
                <a:ea typeface="宋体" panose="02010600030101010101" pitchFamily="2" charset="-122"/>
              </a:rPr>
              <a:t>80*80 </a:t>
            </a:r>
            <a:r>
              <a:rPr lang="zh-CN" altLang="en-US" sz="1800" dirty="0">
                <a:solidFill>
                  <a:srgbClr val="000000"/>
                </a:solidFill>
                <a:effectLst/>
                <a:latin typeface="宋体" panose="02010600030101010101" pitchFamily="2" charset="-122"/>
                <a:ea typeface="宋体" panose="02010600030101010101" pitchFamily="2" charset="-122"/>
              </a:rPr>
              <a:t>的特征图经过上采样变成 </a:t>
            </a:r>
            <a:r>
              <a:rPr lang="en-US" altLang="zh-CN" sz="1800" dirty="0">
                <a:solidFill>
                  <a:srgbClr val="000000"/>
                </a:solidFill>
                <a:effectLst/>
                <a:latin typeface="宋体" panose="02010600030101010101" pitchFamily="2" charset="-122"/>
                <a:ea typeface="宋体" panose="02010600030101010101" pitchFamily="2" charset="-122"/>
              </a:rPr>
              <a:t>160*160</a:t>
            </a:r>
            <a:r>
              <a:rPr lang="zh-CN" altLang="en-US" sz="1800" dirty="0">
                <a:solidFill>
                  <a:srgbClr val="000000"/>
                </a:solidFill>
                <a:effectLst/>
                <a:latin typeface="宋体" panose="02010600030101010101" pitchFamily="2" charset="-122"/>
                <a:ea typeface="宋体" panose="02010600030101010101" pitchFamily="2" charset="-122"/>
              </a:rPr>
              <a:t>，这样就可以和 </a:t>
            </a:r>
            <a:r>
              <a:rPr lang="en-US" altLang="zh-CN" sz="1800" dirty="0">
                <a:solidFill>
                  <a:srgbClr val="000000"/>
                </a:solidFill>
                <a:effectLst/>
                <a:latin typeface="宋体" panose="02010600030101010101" pitchFamily="2" charset="-122"/>
                <a:ea typeface="宋体" panose="02010600030101010101" pitchFamily="2" charset="-122"/>
              </a:rPr>
              <a:t>backbone </a:t>
            </a:r>
            <a:r>
              <a:rPr lang="zh-CN" altLang="en-US" sz="1800" dirty="0">
                <a:solidFill>
                  <a:srgbClr val="000000"/>
                </a:solidFill>
                <a:effectLst/>
                <a:latin typeface="宋体" panose="02010600030101010101" pitchFamily="2" charset="-122"/>
                <a:ea typeface="宋体" panose="02010600030101010101" pitchFamily="2" charset="-122"/>
              </a:rPr>
              <a:t>中的第 </a:t>
            </a:r>
            <a:r>
              <a:rPr lang="en-US" altLang="zh-CN" sz="1800" dirty="0">
                <a:solidFill>
                  <a:srgbClr val="000000"/>
                </a:solidFill>
                <a:effectLst/>
                <a:latin typeface="宋体" panose="02010600030101010101" pitchFamily="2" charset="-122"/>
                <a:ea typeface="宋体" panose="02010600030101010101" pitchFamily="2" charset="-122"/>
              </a:rPr>
              <a:t>2 </a:t>
            </a:r>
            <a:r>
              <a:rPr lang="zh-CN" altLang="en-US" sz="1800" dirty="0">
                <a:solidFill>
                  <a:srgbClr val="000000"/>
                </a:solidFill>
                <a:effectLst/>
                <a:latin typeface="宋体" panose="02010600030101010101" pitchFamily="2" charset="-122"/>
                <a:ea typeface="宋体" panose="02010600030101010101" pitchFamily="2" charset="-122"/>
              </a:rPr>
              <a:t>层 </a:t>
            </a:r>
            <a:r>
              <a:rPr lang="en-US" altLang="zh-CN" sz="1800" dirty="0">
                <a:solidFill>
                  <a:srgbClr val="000000"/>
                </a:solidFill>
                <a:effectLst/>
                <a:latin typeface="宋体" panose="02010600030101010101" pitchFamily="2" charset="-122"/>
                <a:ea typeface="宋体" panose="02010600030101010101" pitchFamily="2" charset="-122"/>
              </a:rPr>
              <a:t>160*160 </a:t>
            </a:r>
            <a:r>
              <a:rPr lang="zh-CN" altLang="en-US" sz="1800" dirty="0">
                <a:solidFill>
                  <a:srgbClr val="000000"/>
                </a:solidFill>
                <a:effectLst/>
                <a:latin typeface="宋体" panose="02010600030101010101" pitchFamily="2" charset="-122"/>
                <a:ea typeface="宋体" panose="02010600030101010101" pitchFamily="2" charset="-122"/>
              </a:rPr>
              <a:t>特征图进行</a:t>
            </a:r>
            <a:r>
              <a:rPr lang="en-US" altLang="zh-CN" sz="1800" dirty="0" err="1">
                <a:solidFill>
                  <a:srgbClr val="000000"/>
                </a:solidFill>
                <a:effectLst/>
                <a:latin typeface="宋体" panose="02010600030101010101" pitchFamily="2" charset="-122"/>
                <a:ea typeface="宋体" panose="02010600030101010101" pitchFamily="2" charset="-122"/>
              </a:rPr>
              <a:t>concat</a:t>
            </a:r>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融合，得到一个 </a:t>
            </a:r>
            <a:r>
              <a:rPr lang="en-US" altLang="zh-CN" sz="1800" dirty="0">
                <a:solidFill>
                  <a:srgbClr val="000000"/>
                </a:solidFill>
                <a:effectLst/>
                <a:latin typeface="宋体" panose="02010600030101010101" pitchFamily="2" charset="-122"/>
                <a:ea typeface="宋体" panose="02010600030101010101" pitchFamily="2" charset="-122"/>
              </a:rPr>
              <a:t>160*160 </a:t>
            </a:r>
            <a:r>
              <a:rPr lang="zh-CN" altLang="en-US" sz="1800" dirty="0">
                <a:solidFill>
                  <a:srgbClr val="000000"/>
                </a:solidFill>
                <a:effectLst/>
                <a:latin typeface="宋体" panose="02010600030101010101" pitchFamily="2" charset="-122"/>
                <a:ea typeface="宋体" panose="02010600030101010101" pitchFamily="2" charset="-122"/>
              </a:rPr>
              <a:t>的特征图。再往右走，然后经过下采样，又获得 </a:t>
            </a:r>
            <a:r>
              <a:rPr lang="en-US" altLang="zh-CN" sz="1800" dirty="0">
                <a:solidFill>
                  <a:srgbClr val="000000"/>
                </a:solidFill>
                <a:effectLst/>
                <a:latin typeface="宋体" panose="02010600030101010101" pitchFamily="2" charset="-122"/>
                <a:ea typeface="宋体" panose="02010600030101010101" pitchFamily="2" charset="-122"/>
              </a:rPr>
              <a:t>80*80 </a:t>
            </a:r>
            <a:r>
              <a:rPr lang="zh-CN" altLang="en-US" sz="1800" dirty="0">
                <a:solidFill>
                  <a:srgbClr val="000000"/>
                </a:solidFill>
                <a:effectLst/>
                <a:latin typeface="宋体" panose="02010600030101010101" pitchFamily="2" charset="-122"/>
                <a:ea typeface="宋体" panose="02010600030101010101" pitchFamily="2" charset="-122"/>
              </a:rPr>
              <a:t>的特征图（</a:t>
            </a:r>
            <a:r>
              <a:rPr lang="en-US" altLang="zh-CN" sz="1800" dirty="0">
                <a:solidFill>
                  <a:srgbClr val="000000"/>
                </a:solidFill>
                <a:effectLst/>
                <a:latin typeface="宋体" panose="02010600030101010101" pitchFamily="2" charset="-122"/>
                <a:ea typeface="宋体" panose="02010600030101010101" pitchFamily="2" charset="-122"/>
              </a:rPr>
              <a:t>FPN+TPN</a:t>
            </a:r>
            <a:r>
              <a:rPr lang="zh-CN" altLang="en-US" sz="1800" dirty="0">
                <a:solidFill>
                  <a:srgbClr val="000000"/>
                </a:solidFill>
                <a:effectLst/>
                <a:latin typeface="宋体" panose="02010600030101010101" pitchFamily="2" charset="-122"/>
                <a:ea typeface="宋体" panose="02010600030101010101" pitchFamily="2" charset="-122"/>
              </a:rPr>
              <a:t>）并经过 </a:t>
            </a:r>
            <a:r>
              <a:rPr lang="en-US" altLang="zh-CN" sz="1800" dirty="0">
                <a:solidFill>
                  <a:srgbClr val="000000"/>
                </a:solidFill>
                <a:effectLst/>
                <a:latin typeface="宋体" panose="02010600030101010101" pitchFamily="2" charset="-122"/>
                <a:ea typeface="宋体" panose="02010600030101010101" pitchFamily="2" charset="-122"/>
              </a:rPr>
              <a:t>C3 </a:t>
            </a:r>
            <a:r>
              <a:rPr lang="zh-CN" altLang="en-US" sz="1800" dirty="0">
                <a:solidFill>
                  <a:srgbClr val="000000"/>
                </a:solidFill>
                <a:effectLst/>
                <a:latin typeface="宋体" panose="02010600030101010101" pitchFamily="2" charset="-122"/>
                <a:ea typeface="宋体" panose="02010600030101010101" pitchFamily="2" charset="-122"/>
              </a:rPr>
              <a:t>传给检测头。</a:t>
            </a:r>
            <a:endParaRPr lang="zh-CN" altLang="en-US" dirty="0"/>
          </a:p>
        </p:txBody>
      </p:sp>
    </p:spTree>
    <p:extLst>
      <p:ext uri="{BB962C8B-B14F-4D97-AF65-F5344CB8AC3E}">
        <p14:creationId xmlns:p14="http://schemas.microsoft.com/office/powerpoint/2010/main" val="85809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94EC4FC-7B63-0641-90FE-55B5F895D43B}"/>
              </a:ext>
            </a:extLst>
          </p:cNvPr>
          <p:cNvSpPr txBox="1"/>
          <p:nvPr/>
        </p:nvSpPr>
        <p:spPr>
          <a:xfrm>
            <a:off x="5032247" y="1999734"/>
            <a:ext cx="2127506" cy="2215991"/>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38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rPr>
              <a:t>05</a:t>
            </a:r>
            <a:endParaRPr kumimoji="0" lang="zh-CN" altLang="en-US"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4B742AB-9F36-F3F4-9F04-A84E74B3DD2E}"/>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9C588B-0C5A-C64E-DF80-131C8FB5678F}"/>
              </a:ext>
            </a:extLst>
          </p:cNvPr>
          <p:cNvSpPr txBox="1"/>
          <p:nvPr/>
        </p:nvSpPr>
        <p:spPr>
          <a:xfrm>
            <a:off x="4329315" y="4303914"/>
            <a:ext cx="3533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模型效果</a:t>
            </a:r>
          </a:p>
        </p:txBody>
      </p:sp>
    </p:spTree>
    <p:extLst>
      <p:ext uri="{BB962C8B-B14F-4D97-AF65-F5344CB8AC3E}">
        <p14:creationId xmlns:p14="http://schemas.microsoft.com/office/powerpoint/2010/main" val="1956971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F7FED25-90BF-9439-F2DC-5A3FBD59E144}"/>
              </a:ext>
            </a:extLst>
          </p:cNvPr>
          <p:cNvPicPr>
            <a:picLocks noChangeAspect="1"/>
          </p:cNvPicPr>
          <p:nvPr/>
        </p:nvPicPr>
        <p:blipFill>
          <a:blip r:embed="rId3"/>
          <a:stretch>
            <a:fillRect/>
          </a:stretch>
        </p:blipFill>
        <p:spPr>
          <a:xfrm>
            <a:off x="1015450" y="1008518"/>
            <a:ext cx="9801387" cy="3858721"/>
          </a:xfrm>
          <a:prstGeom prst="rect">
            <a:avLst/>
          </a:prstGeom>
        </p:spPr>
      </p:pic>
      <p:sp>
        <p:nvSpPr>
          <p:cNvPr id="4" name="文本框 3">
            <a:extLst>
              <a:ext uri="{FF2B5EF4-FFF2-40B4-BE49-F238E27FC236}">
                <a16:creationId xmlns:a16="http://schemas.microsoft.com/office/drawing/2014/main" id="{10B1BECE-5E6C-57E2-B117-FCEBF4A112EB}"/>
              </a:ext>
            </a:extLst>
          </p:cNvPr>
          <p:cNvSpPr txBox="1"/>
          <p:nvPr/>
        </p:nvSpPr>
        <p:spPr>
          <a:xfrm>
            <a:off x="1592445" y="5110818"/>
            <a:ext cx="8312045" cy="1477328"/>
          </a:xfrm>
          <a:prstGeom prst="rect">
            <a:avLst/>
          </a:prstGeom>
          <a:noFill/>
        </p:spPr>
        <p:txBody>
          <a:bodyPr wrap="square">
            <a:spAutoFit/>
          </a:bodyPr>
          <a:lstStyle/>
          <a:p>
            <a:pPr>
              <a:buNone/>
            </a:pPr>
            <a:r>
              <a:rPr lang="zh-CN" altLang="en-US" sz="1800" dirty="0">
                <a:solidFill>
                  <a:srgbClr val="000000"/>
                </a:solidFill>
                <a:effectLst/>
                <a:latin typeface="宋体" panose="02010600030101010101" pitchFamily="2" charset="-122"/>
                <a:ea typeface="宋体" panose="02010600030101010101" pitchFamily="2" charset="-122"/>
              </a:rPr>
              <a:t>    从平均精度均值（</a:t>
            </a:r>
            <a:r>
              <a:rPr lang="en-US" altLang="zh-CN" sz="1800" dirty="0">
                <a:solidFill>
                  <a:srgbClr val="000000"/>
                </a:solidFill>
                <a:effectLst/>
                <a:latin typeface="宋体" panose="02010600030101010101" pitchFamily="2" charset="-122"/>
                <a:ea typeface="宋体" panose="02010600030101010101" pitchFamily="2" charset="-122"/>
              </a:rPr>
              <a:t>mAP@0.5</a:t>
            </a:r>
            <a:r>
              <a:rPr lang="zh-CN" altLang="en-US" sz="1800" dirty="0">
                <a:solidFill>
                  <a:srgbClr val="000000"/>
                </a:solidFill>
                <a:effectLst/>
                <a:latin typeface="宋体" panose="02010600030101010101" pitchFamily="2" charset="-122"/>
                <a:ea typeface="宋体" panose="02010600030101010101" pitchFamily="2" charset="-122"/>
              </a:rPr>
              <a:t>）来看，所有改进方法均较基线模型（使用</a:t>
            </a:r>
            <a:r>
              <a:rPr lang="en-US" altLang="zh-CN" sz="1800" dirty="0">
                <a:solidFill>
                  <a:srgbClr val="000000"/>
                </a:solidFill>
                <a:effectLst/>
                <a:latin typeface="宋体" panose="02010600030101010101" pitchFamily="2" charset="-122"/>
                <a:ea typeface="宋体" panose="02010600030101010101" pitchFamily="2" charset="-122"/>
              </a:rPr>
              <a:t>CIOU</a:t>
            </a:r>
            <a:r>
              <a:rPr lang="zh-CN" altLang="en-US" sz="1800" dirty="0">
                <a:solidFill>
                  <a:srgbClr val="000000"/>
                </a:solidFill>
                <a:effectLst/>
                <a:latin typeface="宋体" panose="02010600030101010101" pitchFamily="2" charset="-122"/>
                <a:ea typeface="宋体" panose="02010600030101010101" pitchFamily="2" charset="-122"/>
              </a:rPr>
              <a:t>）有不同程度的提升，表明无论是引入更合理的回归损失，还是增强小目标检测能力，都对整体检测性能具有积极影响。尤其是引入小目标检测层的模型，在 </a:t>
            </a:r>
            <a:r>
              <a:rPr lang="en-US" altLang="zh-CN" sz="1800" dirty="0">
                <a:solidFill>
                  <a:srgbClr val="000000"/>
                </a:solidFill>
                <a:effectLst/>
                <a:latin typeface="宋体" panose="02010600030101010101" pitchFamily="2" charset="-122"/>
                <a:ea typeface="宋体" panose="02010600030101010101" pitchFamily="2" charset="-122"/>
              </a:rPr>
              <a:t>mAP@0.5 </a:t>
            </a:r>
            <a:r>
              <a:rPr lang="zh-CN" altLang="en-US" sz="1800" dirty="0">
                <a:solidFill>
                  <a:srgbClr val="000000"/>
                </a:solidFill>
                <a:effectLst/>
                <a:latin typeface="宋体" panose="02010600030101010101" pitchFamily="2" charset="-122"/>
                <a:ea typeface="宋体" panose="02010600030101010101" pitchFamily="2" charset="-122"/>
              </a:rPr>
              <a:t>上达到了 </a:t>
            </a:r>
            <a:r>
              <a:rPr lang="en-US" altLang="zh-CN" sz="1800" dirty="0">
                <a:solidFill>
                  <a:srgbClr val="000000"/>
                </a:solidFill>
                <a:effectLst/>
                <a:latin typeface="宋体" panose="02010600030101010101" pitchFamily="2" charset="-122"/>
                <a:ea typeface="宋体" panose="02010600030101010101" pitchFamily="2" charset="-122"/>
              </a:rPr>
              <a:t>0.939</a:t>
            </a:r>
            <a:r>
              <a:rPr lang="zh-CN" altLang="en-US" sz="1800" dirty="0">
                <a:solidFill>
                  <a:srgbClr val="000000"/>
                </a:solidFill>
                <a:effectLst/>
                <a:latin typeface="宋体" panose="02010600030101010101" pitchFamily="2" charset="-122"/>
                <a:ea typeface="宋体" panose="02010600030101010101" pitchFamily="2" charset="-122"/>
              </a:rPr>
              <a:t>，较 </a:t>
            </a:r>
            <a:r>
              <a:rPr lang="en-US" altLang="zh-CN" sz="1800" dirty="0">
                <a:solidFill>
                  <a:srgbClr val="000000"/>
                </a:solidFill>
                <a:effectLst/>
                <a:latin typeface="宋体" panose="02010600030101010101" pitchFamily="2" charset="-122"/>
                <a:ea typeface="宋体" panose="02010600030101010101" pitchFamily="2" charset="-122"/>
              </a:rPr>
              <a:t>CIOU </a:t>
            </a:r>
            <a:r>
              <a:rPr lang="zh-CN" altLang="en-US" sz="1800" dirty="0">
                <a:solidFill>
                  <a:srgbClr val="000000"/>
                </a:solidFill>
                <a:effectLst/>
                <a:latin typeface="宋体" panose="02010600030101010101" pitchFamily="2" charset="-122"/>
                <a:ea typeface="宋体" panose="02010600030101010101" pitchFamily="2" charset="-122"/>
              </a:rPr>
              <a:t>提升约 </a:t>
            </a:r>
            <a:r>
              <a:rPr lang="en-US" altLang="zh-CN" sz="1800" dirty="0">
                <a:solidFill>
                  <a:srgbClr val="000000"/>
                </a:solidFill>
                <a:effectLst/>
                <a:latin typeface="宋体" panose="02010600030101010101" pitchFamily="2" charset="-122"/>
                <a:ea typeface="宋体" panose="02010600030101010101" pitchFamily="2" charset="-122"/>
              </a:rPr>
              <a:t>1.6%</a:t>
            </a:r>
            <a:r>
              <a:rPr lang="zh-CN" altLang="en-US" sz="1800" dirty="0">
                <a:solidFill>
                  <a:srgbClr val="000000"/>
                </a:solidFill>
                <a:effectLst/>
                <a:latin typeface="宋体" panose="02010600030101010101" pitchFamily="2" charset="-122"/>
                <a:ea typeface="宋体" panose="02010600030101010101" pitchFamily="2" charset="-122"/>
              </a:rPr>
              <a:t>，在 </a:t>
            </a:r>
            <a:r>
              <a:rPr lang="en-US" altLang="zh-CN" sz="1800" dirty="0">
                <a:solidFill>
                  <a:srgbClr val="000000"/>
                </a:solidFill>
                <a:effectLst/>
                <a:latin typeface="宋体" panose="02010600030101010101" pitchFamily="2" charset="-122"/>
                <a:ea typeface="宋体" panose="02010600030101010101" pitchFamily="2" charset="-122"/>
              </a:rPr>
              <a:t>mAP@0.5:0.95</a:t>
            </a:r>
            <a:r>
              <a:rPr lang="zh-CN" altLang="en-US" sz="1800" dirty="0">
                <a:solidFill>
                  <a:srgbClr val="000000"/>
                </a:solidFill>
                <a:effectLst/>
                <a:latin typeface="宋体" panose="02010600030101010101" pitchFamily="2" charset="-122"/>
                <a:ea typeface="宋体" panose="02010600030101010101" pitchFamily="2" charset="-122"/>
              </a:rPr>
              <a:t>上提升也较为显著，说明其对不同尺度目标的检测均具有良好适应性。</a:t>
            </a:r>
            <a:endParaRPr lang="zh-CN" altLang="en-US" dirty="0"/>
          </a:p>
        </p:txBody>
      </p:sp>
    </p:spTree>
    <p:extLst>
      <p:ext uri="{BB962C8B-B14F-4D97-AF65-F5344CB8AC3E}">
        <p14:creationId xmlns:p14="http://schemas.microsoft.com/office/powerpoint/2010/main" val="1495426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94EC4FC-7B63-0641-90FE-55B5F895D43B}"/>
              </a:ext>
            </a:extLst>
          </p:cNvPr>
          <p:cNvSpPr txBox="1"/>
          <p:nvPr/>
        </p:nvSpPr>
        <p:spPr>
          <a:xfrm>
            <a:off x="5032247" y="1999734"/>
            <a:ext cx="2127506" cy="2215991"/>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38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rPr>
              <a:t>06</a:t>
            </a:r>
            <a:endParaRPr kumimoji="0" lang="zh-CN" altLang="en-US"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4B742AB-9F36-F3F4-9F04-A84E74B3DD2E}"/>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9C588B-0C5A-C64E-DF80-131C8FB5678F}"/>
              </a:ext>
            </a:extLst>
          </p:cNvPr>
          <p:cNvSpPr txBox="1"/>
          <p:nvPr/>
        </p:nvSpPr>
        <p:spPr>
          <a:xfrm>
            <a:off x="4329315" y="4303914"/>
            <a:ext cx="3533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系统介绍</a:t>
            </a:r>
          </a:p>
        </p:txBody>
      </p:sp>
    </p:spTree>
    <p:extLst>
      <p:ext uri="{BB962C8B-B14F-4D97-AF65-F5344CB8AC3E}">
        <p14:creationId xmlns:p14="http://schemas.microsoft.com/office/powerpoint/2010/main" val="3951292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空心弧 7" hidden="1">
            <a:extLst>
              <a:ext uri="{FF2B5EF4-FFF2-40B4-BE49-F238E27FC236}">
                <a16:creationId xmlns:a16="http://schemas.microsoft.com/office/drawing/2014/main" id="{75485C95-CBA6-EBC1-579C-A04D82F84AAC}"/>
              </a:ext>
            </a:extLst>
          </p:cNvPr>
          <p:cNvSpPr/>
          <p:nvPr/>
        </p:nvSpPr>
        <p:spPr>
          <a:xfrm>
            <a:off x="3543300" y="2184400"/>
            <a:ext cx="2311400" cy="2311400"/>
          </a:xfrm>
          <a:prstGeom prst="blockArc">
            <a:avLst>
              <a:gd name="adj1" fmla="val 10938326"/>
              <a:gd name="adj2" fmla="val 6156498"/>
              <a:gd name="adj3" fmla="val 28604"/>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6" name="椭圆 5" hidden="1">
            <a:extLst>
              <a:ext uri="{FF2B5EF4-FFF2-40B4-BE49-F238E27FC236}">
                <a16:creationId xmlns:a16="http://schemas.microsoft.com/office/drawing/2014/main" id="{0D61E743-04B1-B4C4-906D-C4DD5539E32A}"/>
              </a:ext>
            </a:extLst>
          </p:cNvPr>
          <p:cNvSpPr/>
          <p:nvPr/>
        </p:nvSpPr>
        <p:spPr>
          <a:xfrm>
            <a:off x="-2768600" y="787400"/>
            <a:ext cx="5105400" cy="5105400"/>
          </a:xfrm>
          <a:prstGeom prst="ellipse">
            <a:avLst/>
          </a:prstGeom>
          <a:gradFill flip="none" rotWithShape="1">
            <a:gsLst>
              <a:gs pos="100000">
                <a:schemeClr val="accent2">
                  <a:alpha val="11000"/>
                </a:schemeClr>
              </a:gs>
              <a:gs pos="5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 name="矩形: 圆角 3" hidden="1">
            <a:extLst>
              <a:ext uri="{FF2B5EF4-FFF2-40B4-BE49-F238E27FC236}">
                <a16:creationId xmlns:a16="http://schemas.microsoft.com/office/drawing/2014/main" id="{788D1C4E-412B-3068-5EF3-A3F2005C534F}"/>
              </a:ext>
            </a:extLst>
          </p:cNvPr>
          <p:cNvSpPr/>
          <p:nvPr/>
        </p:nvSpPr>
        <p:spPr>
          <a:xfrm>
            <a:off x="-215900" y="4216400"/>
            <a:ext cx="5334000" cy="558800"/>
          </a:xfrm>
          <a:prstGeom prst="roundRect">
            <a:avLst>
              <a:gd name="adj" fmla="val 50000"/>
            </a:avLst>
          </a:prstGeom>
          <a:gradFill flip="none" rotWithShape="1">
            <a:gsLst>
              <a:gs pos="100000">
                <a:schemeClr val="accent2">
                  <a:alpha val="11000"/>
                </a:schemeClr>
              </a:gs>
              <a:gs pos="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9" name="矩形: 圆角 8" hidden="1">
            <a:extLst>
              <a:ext uri="{FF2B5EF4-FFF2-40B4-BE49-F238E27FC236}">
                <a16:creationId xmlns:a16="http://schemas.microsoft.com/office/drawing/2014/main" id="{1A9600CA-57F9-CD09-9CD8-1C706C944761}"/>
              </a:ext>
            </a:extLst>
          </p:cNvPr>
          <p:cNvSpPr/>
          <p:nvPr/>
        </p:nvSpPr>
        <p:spPr>
          <a:xfrm>
            <a:off x="-482600" y="4541036"/>
            <a:ext cx="4470400" cy="468328"/>
          </a:xfrm>
          <a:prstGeom prst="roundRect">
            <a:avLst>
              <a:gd name="adj" fmla="val 50000"/>
            </a:avLst>
          </a:prstGeom>
          <a:gradFill flip="none" rotWithShape="1">
            <a:gsLst>
              <a:gs pos="100000">
                <a:schemeClr val="accent2">
                  <a:alpha val="11000"/>
                </a:schemeClr>
              </a:gs>
              <a:gs pos="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5" name="文本框 4">
            <a:extLst>
              <a:ext uri="{FF2B5EF4-FFF2-40B4-BE49-F238E27FC236}">
                <a16:creationId xmlns:a16="http://schemas.microsoft.com/office/drawing/2014/main" id="{3BE53CB1-7A55-0D79-B618-AB6164C76B00}"/>
              </a:ext>
            </a:extLst>
          </p:cNvPr>
          <p:cNvSpPr txBox="1"/>
          <p:nvPr/>
        </p:nvSpPr>
        <p:spPr>
          <a:xfrm>
            <a:off x="1524000" y="2828836"/>
            <a:ext cx="28956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200" cap="none" spc="0" normalizeH="0" baseline="0" noProof="0">
                <a:ln>
                  <a:noFill/>
                </a:ln>
                <a:gradFill flip="none" rotWithShape="1">
                  <a:gsLst>
                    <a:gs pos="76000">
                      <a:schemeClr val="accent3"/>
                    </a:gs>
                    <a:gs pos="0">
                      <a:schemeClr val="accent1"/>
                    </a:gs>
                  </a:gsLst>
                  <a:lin ang="2700000" scaled="1"/>
                  <a:tileRect/>
                </a:gradFill>
                <a:effectLst/>
                <a:uLnTx/>
                <a:uFillTx/>
                <a:latin typeface="思源黑体 CN Normal" panose="020B0400000000000000" pitchFamily="34" charset="-122"/>
                <a:ea typeface="思源黑体 CN Normal" panose="020B0400000000000000" pitchFamily="34" charset="-122"/>
                <a:cs typeface="+mn-cs"/>
              </a:rPr>
              <a:t>目录</a:t>
            </a:r>
          </a:p>
        </p:txBody>
      </p:sp>
      <p:sp>
        <p:nvSpPr>
          <p:cNvPr id="21" name="文本框 20">
            <a:extLst>
              <a:ext uri="{FF2B5EF4-FFF2-40B4-BE49-F238E27FC236}">
                <a16:creationId xmlns:a16="http://schemas.microsoft.com/office/drawing/2014/main" id="{07B7DF82-5BC3-62DC-7C18-CEFA36162A53}"/>
              </a:ext>
            </a:extLst>
          </p:cNvPr>
          <p:cNvSpPr txBox="1"/>
          <p:nvPr/>
        </p:nvSpPr>
        <p:spPr>
          <a:xfrm>
            <a:off x="6819902" y="792406"/>
            <a:ext cx="6912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01</a:t>
            </a:r>
            <a:endParaRPr kumimoji="0" lang="zh-CN" altLang="en-US"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sp>
        <p:nvSpPr>
          <p:cNvPr id="22" name="文本框 21">
            <a:extLst>
              <a:ext uri="{FF2B5EF4-FFF2-40B4-BE49-F238E27FC236}">
                <a16:creationId xmlns:a16="http://schemas.microsoft.com/office/drawing/2014/main" id="{07C9A535-4A7E-D3ED-F08E-38DAA650FA04}"/>
              </a:ext>
            </a:extLst>
          </p:cNvPr>
          <p:cNvSpPr txBox="1"/>
          <p:nvPr/>
        </p:nvSpPr>
        <p:spPr>
          <a:xfrm>
            <a:off x="7772402" y="1691509"/>
            <a:ext cx="355738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模型和数据集介绍</a:t>
            </a:r>
          </a:p>
        </p:txBody>
      </p:sp>
      <p:cxnSp>
        <p:nvCxnSpPr>
          <p:cNvPr id="24" name="直接连接符 23">
            <a:extLst>
              <a:ext uri="{FF2B5EF4-FFF2-40B4-BE49-F238E27FC236}">
                <a16:creationId xmlns:a16="http://schemas.microsoft.com/office/drawing/2014/main" id="{2D827299-6475-92CD-3A83-30C38BF48199}"/>
              </a:ext>
            </a:extLst>
          </p:cNvPr>
          <p:cNvCxnSpPr>
            <a:cxnSpLocks/>
          </p:cNvCxnSpPr>
          <p:nvPr/>
        </p:nvCxnSpPr>
        <p:spPr>
          <a:xfrm>
            <a:off x="7641760" y="948884"/>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E73B051-AD1C-7168-CAC4-DF1F6E0893A1}"/>
              </a:ext>
            </a:extLst>
          </p:cNvPr>
          <p:cNvSpPr txBox="1"/>
          <p:nvPr/>
        </p:nvSpPr>
        <p:spPr>
          <a:xfrm>
            <a:off x="6819902" y="1660732"/>
            <a:ext cx="691215"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02</a:t>
            </a:r>
            <a:endParaRPr kumimoji="0" lang="zh-CN" altLang="en-US"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sp>
        <p:nvSpPr>
          <p:cNvPr id="29" name="文本框 28">
            <a:extLst>
              <a:ext uri="{FF2B5EF4-FFF2-40B4-BE49-F238E27FC236}">
                <a16:creationId xmlns:a16="http://schemas.microsoft.com/office/drawing/2014/main" id="{C061740F-3BAB-6C9C-DE6A-F0F73FAEBB64}"/>
              </a:ext>
            </a:extLst>
          </p:cNvPr>
          <p:cNvSpPr txBox="1"/>
          <p:nvPr/>
        </p:nvSpPr>
        <p:spPr>
          <a:xfrm>
            <a:off x="7772402" y="2559835"/>
            <a:ext cx="18710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改进思路</a:t>
            </a:r>
          </a:p>
        </p:txBody>
      </p:sp>
      <p:cxnSp>
        <p:nvCxnSpPr>
          <p:cNvPr id="30" name="直接连接符 29">
            <a:extLst>
              <a:ext uri="{FF2B5EF4-FFF2-40B4-BE49-F238E27FC236}">
                <a16:creationId xmlns:a16="http://schemas.microsoft.com/office/drawing/2014/main" id="{72E84681-8617-B0F0-2E87-49EC2E00C284}"/>
              </a:ext>
            </a:extLst>
          </p:cNvPr>
          <p:cNvCxnSpPr>
            <a:cxnSpLocks/>
          </p:cNvCxnSpPr>
          <p:nvPr/>
        </p:nvCxnSpPr>
        <p:spPr>
          <a:xfrm>
            <a:off x="7641760" y="1817210"/>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3E6C947-1A74-98CF-1307-F7E16B7200E2}"/>
              </a:ext>
            </a:extLst>
          </p:cNvPr>
          <p:cNvSpPr txBox="1"/>
          <p:nvPr/>
        </p:nvSpPr>
        <p:spPr>
          <a:xfrm>
            <a:off x="6819902" y="2529058"/>
            <a:ext cx="691215"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03</a:t>
            </a:r>
            <a:endParaRPr kumimoji="0" lang="zh-CN" altLang="en-US"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sp>
        <p:nvSpPr>
          <p:cNvPr id="33" name="文本框 32">
            <a:extLst>
              <a:ext uri="{FF2B5EF4-FFF2-40B4-BE49-F238E27FC236}">
                <a16:creationId xmlns:a16="http://schemas.microsoft.com/office/drawing/2014/main" id="{68F117D7-DD75-CAE4-E341-459255715AC9}"/>
              </a:ext>
            </a:extLst>
          </p:cNvPr>
          <p:cNvSpPr txBox="1"/>
          <p:nvPr/>
        </p:nvSpPr>
        <p:spPr>
          <a:xfrm>
            <a:off x="7772402" y="3399249"/>
            <a:ext cx="18710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改进方法</a:t>
            </a:r>
          </a:p>
        </p:txBody>
      </p:sp>
      <p:cxnSp>
        <p:nvCxnSpPr>
          <p:cNvPr id="34" name="直接连接符 33">
            <a:extLst>
              <a:ext uri="{FF2B5EF4-FFF2-40B4-BE49-F238E27FC236}">
                <a16:creationId xmlns:a16="http://schemas.microsoft.com/office/drawing/2014/main" id="{5AFBBB81-865A-29EE-9446-A5B87A836102}"/>
              </a:ext>
            </a:extLst>
          </p:cNvPr>
          <p:cNvCxnSpPr>
            <a:cxnSpLocks/>
          </p:cNvCxnSpPr>
          <p:nvPr/>
        </p:nvCxnSpPr>
        <p:spPr>
          <a:xfrm>
            <a:off x="7641760" y="2685536"/>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9BBC868-9218-7BCE-2A17-4F0FB17992DD}"/>
              </a:ext>
            </a:extLst>
          </p:cNvPr>
          <p:cNvSpPr txBox="1"/>
          <p:nvPr/>
        </p:nvSpPr>
        <p:spPr>
          <a:xfrm>
            <a:off x="6819902" y="3397384"/>
            <a:ext cx="691215"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04</a:t>
            </a:r>
            <a:endParaRPr kumimoji="0" lang="zh-CN" altLang="en-US" sz="3600" b="0" i="0" u="none" strike="noStrike" kern="1200" cap="none" spc="0" normalizeH="0" baseline="0" noProof="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sp>
        <p:nvSpPr>
          <p:cNvPr id="37" name="文本框 36">
            <a:extLst>
              <a:ext uri="{FF2B5EF4-FFF2-40B4-BE49-F238E27FC236}">
                <a16:creationId xmlns:a16="http://schemas.microsoft.com/office/drawing/2014/main" id="{A46530C9-4D4F-46D0-80B1-66E2E2D42276}"/>
              </a:ext>
            </a:extLst>
          </p:cNvPr>
          <p:cNvSpPr txBox="1"/>
          <p:nvPr/>
        </p:nvSpPr>
        <p:spPr>
          <a:xfrm>
            <a:off x="7772402" y="4210554"/>
            <a:ext cx="18710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模型效果</a:t>
            </a:r>
          </a:p>
        </p:txBody>
      </p:sp>
      <p:cxnSp>
        <p:nvCxnSpPr>
          <p:cNvPr id="38" name="直接连接符 37">
            <a:extLst>
              <a:ext uri="{FF2B5EF4-FFF2-40B4-BE49-F238E27FC236}">
                <a16:creationId xmlns:a16="http://schemas.microsoft.com/office/drawing/2014/main" id="{13126067-BF24-6139-39A7-AC413D2206FE}"/>
              </a:ext>
            </a:extLst>
          </p:cNvPr>
          <p:cNvCxnSpPr>
            <a:cxnSpLocks/>
          </p:cNvCxnSpPr>
          <p:nvPr/>
        </p:nvCxnSpPr>
        <p:spPr>
          <a:xfrm>
            <a:off x="7641760" y="3553862"/>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FB2A55F-944B-6BE3-C494-4039B7C6F04D}"/>
              </a:ext>
            </a:extLst>
          </p:cNvPr>
          <p:cNvSpPr txBox="1"/>
          <p:nvPr/>
        </p:nvSpPr>
        <p:spPr>
          <a:xfrm>
            <a:off x="6819902" y="4151668"/>
            <a:ext cx="691215"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05</a:t>
            </a:r>
            <a:endParaRPr kumimoji="0" lang="zh-CN" altLang="en-US" sz="3600" b="0" i="0" u="none" strike="noStrike" kern="1200" cap="none" spc="0" normalizeH="0" baseline="0" noProof="0" dirty="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sp>
        <p:nvSpPr>
          <p:cNvPr id="3" name="文本框 2">
            <a:extLst>
              <a:ext uri="{FF2B5EF4-FFF2-40B4-BE49-F238E27FC236}">
                <a16:creationId xmlns:a16="http://schemas.microsoft.com/office/drawing/2014/main" id="{9466B8D6-967B-5A9C-6CCD-F124893A0C01}"/>
              </a:ext>
            </a:extLst>
          </p:cNvPr>
          <p:cNvSpPr txBox="1"/>
          <p:nvPr/>
        </p:nvSpPr>
        <p:spPr>
          <a:xfrm>
            <a:off x="7772401" y="5745364"/>
            <a:ext cx="18710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000000"/>
                </a:solidFill>
                <a:latin typeface="思源黑体 CN ExtraLight" panose="020B0200000000000000" pitchFamily="34" charset="-122"/>
                <a:ea typeface="思源黑体 CN ExtraLight" panose="020B0200000000000000" pitchFamily="34" charset="-122"/>
              </a:rPr>
              <a:t>效果展示</a:t>
            </a:r>
            <a:endParaRPr kumimoji="0" lang="zh-CN" altLang="en-US" sz="32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endParaRPr>
          </a:p>
        </p:txBody>
      </p:sp>
      <p:cxnSp>
        <p:nvCxnSpPr>
          <p:cNvPr id="7" name="直接连接符 6">
            <a:extLst>
              <a:ext uri="{FF2B5EF4-FFF2-40B4-BE49-F238E27FC236}">
                <a16:creationId xmlns:a16="http://schemas.microsoft.com/office/drawing/2014/main" id="{621E89F5-86BF-251A-6322-2CD18618D333}"/>
              </a:ext>
            </a:extLst>
          </p:cNvPr>
          <p:cNvCxnSpPr>
            <a:cxnSpLocks/>
          </p:cNvCxnSpPr>
          <p:nvPr/>
        </p:nvCxnSpPr>
        <p:spPr>
          <a:xfrm>
            <a:off x="7641760" y="4308146"/>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00730AC-5047-7D77-40BC-B4F7B6D75DEF}"/>
              </a:ext>
            </a:extLst>
          </p:cNvPr>
          <p:cNvSpPr txBox="1"/>
          <p:nvPr/>
        </p:nvSpPr>
        <p:spPr>
          <a:xfrm>
            <a:off x="6819902" y="4960303"/>
            <a:ext cx="691215"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06</a:t>
            </a:r>
            <a:endParaRPr kumimoji="0" lang="zh-CN" altLang="en-US" sz="3600" b="0" i="0" u="none" strike="noStrike" kern="1200" cap="none" spc="0" normalizeH="0" baseline="0" noProof="0" dirty="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cxnSp>
        <p:nvCxnSpPr>
          <p:cNvPr id="11" name="直接连接符 10">
            <a:extLst>
              <a:ext uri="{FF2B5EF4-FFF2-40B4-BE49-F238E27FC236}">
                <a16:creationId xmlns:a16="http://schemas.microsoft.com/office/drawing/2014/main" id="{3C6AA269-0D46-9BC9-ED9C-E1D503220F1D}"/>
              </a:ext>
            </a:extLst>
          </p:cNvPr>
          <p:cNvCxnSpPr>
            <a:cxnSpLocks/>
          </p:cNvCxnSpPr>
          <p:nvPr/>
        </p:nvCxnSpPr>
        <p:spPr>
          <a:xfrm>
            <a:off x="7641760" y="5116781"/>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D5387B1C-AE7B-5186-03E1-B50ADD7A2020}"/>
              </a:ext>
            </a:extLst>
          </p:cNvPr>
          <p:cNvSpPr txBox="1"/>
          <p:nvPr/>
        </p:nvSpPr>
        <p:spPr>
          <a:xfrm>
            <a:off x="6819902" y="5714587"/>
            <a:ext cx="691215" cy="646331"/>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36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07</a:t>
            </a:r>
            <a:endParaRPr kumimoji="0" lang="zh-CN" altLang="en-US" sz="3600" b="0" i="0" u="none" strike="noStrike" kern="1200" cap="none" spc="0" normalizeH="0" baseline="0" noProof="0" dirty="0">
              <a:ln>
                <a:noFill/>
              </a:ln>
              <a:gradFill>
                <a:gsLst>
                  <a:gs pos="76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cxnSp>
        <p:nvCxnSpPr>
          <p:cNvPr id="13" name="直接连接符 12">
            <a:extLst>
              <a:ext uri="{FF2B5EF4-FFF2-40B4-BE49-F238E27FC236}">
                <a16:creationId xmlns:a16="http://schemas.microsoft.com/office/drawing/2014/main" id="{E9BD4497-1FB5-4491-5293-F89095DCE066}"/>
              </a:ext>
            </a:extLst>
          </p:cNvPr>
          <p:cNvCxnSpPr>
            <a:cxnSpLocks/>
          </p:cNvCxnSpPr>
          <p:nvPr/>
        </p:nvCxnSpPr>
        <p:spPr>
          <a:xfrm>
            <a:off x="7641760" y="5871065"/>
            <a:ext cx="0" cy="3333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649DBC3-7233-389E-7106-8018390EAD7E}"/>
              </a:ext>
            </a:extLst>
          </p:cNvPr>
          <p:cNvSpPr txBox="1"/>
          <p:nvPr/>
        </p:nvSpPr>
        <p:spPr>
          <a:xfrm>
            <a:off x="7772400" y="4991080"/>
            <a:ext cx="18710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srgbClr val="000000"/>
                </a:solidFill>
                <a:latin typeface="思源黑体 CN ExtraLight" panose="020B0200000000000000" pitchFamily="34" charset="-122"/>
                <a:ea typeface="思源黑体 CN ExtraLight" panose="020B0200000000000000" pitchFamily="34" charset="-122"/>
              </a:rPr>
              <a:t>系统介绍</a:t>
            </a:r>
            <a:endParaRPr kumimoji="0" lang="zh-CN" altLang="en-US" sz="32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endParaRPr>
          </a:p>
        </p:txBody>
      </p:sp>
      <p:sp>
        <p:nvSpPr>
          <p:cNvPr id="15" name="文本框 14">
            <a:extLst>
              <a:ext uri="{FF2B5EF4-FFF2-40B4-BE49-F238E27FC236}">
                <a16:creationId xmlns:a16="http://schemas.microsoft.com/office/drawing/2014/main" id="{91D55C1A-F888-89DC-BD9E-D27F4DA5A196}"/>
              </a:ext>
            </a:extLst>
          </p:cNvPr>
          <p:cNvSpPr txBox="1"/>
          <p:nvPr/>
        </p:nvSpPr>
        <p:spPr>
          <a:xfrm>
            <a:off x="7772400" y="823183"/>
            <a:ext cx="18710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课题介绍</a:t>
            </a:r>
          </a:p>
        </p:txBody>
      </p:sp>
    </p:spTree>
    <p:extLst>
      <p:ext uri="{BB962C8B-B14F-4D97-AF65-F5344CB8AC3E}">
        <p14:creationId xmlns:p14="http://schemas.microsoft.com/office/powerpoint/2010/main" val="1038566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2771A34-181E-46FB-1B3F-F0A6BCD26B6A}"/>
              </a:ext>
            </a:extLst>
          </p:cNvPr>
          <p:cNvSpPr/>
          <p:nvPr/>
        </p:nvSpPr>
        <p:spPr>
          <a:xfrm>
            <a:off x="1691235" y="2832212"/>
            <a:ext cx="1310909" cy="8172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上传</a:t>
            </a:r>
          </a:p>
        </p:txBody>
      </p:sp>
      <p:pic>
        <p:nvPicPr>
          <p:cNvPr id="1026" name="Picture 2" descr="卡通相片PNG下载素材图片免费下载-千库网">
            <a:extLst>
              <a:ext uri="{FF2B5EF4-FFF2-40B4-BE49-F238E27FC236}">
                <a16:creationId xmlns:a16="http://schemas.microsoft.com/office/drawing/2014/main" id="{DAD81777-1215-83FB-08E4-2B75DB69F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94" y="1655707"/>
            <a:ext cx="980906" cy="98241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80972C7-0EF6-68C8-739E-503D156DB84C}"/>
              </a:ext>
            </a:extLst>
          </p:cNvPr>
          <p:cNvSpPr txBox="1"/>
          <p:nvPr/>
        </p:nvSpPr>
        <p:spPr>
          <a:xfrm>
            <a:off x="4652921" y="2380516"/>
            <a:ext cx="760651" cy="369332"/>
          </a:xfrm>
          <a:prstGeom prst="rect">
            <a:avLst/>
          </a:prstGeom>
          <a:noFill/>
        </p:spPr>
        <p:txBody>
          <a:bodyPr wrap="square" rtlCol="0">
            <a:spAutoFit/>
          </a:bodyPr>
          <a:lstStyle/>
          <a:p>
            <a:r>
              <a:rPr lang="zh-CN" altLang="en-US" dirty="0"/>
              <a:t>图片</a:t>
            </a:r>
          </a:p>
        </p:txBody>
      </p:sp>
      <p:pic>
        <p:nvPicPr>
          <p:cNvPr id="1028" name="Picture 4" descr="彩色卡通视频播放图标免抠素材免费下载 - 觅知网">
            <a:extLst>
              <a:ext uri="{FF2B5EF4-FFF2-40B4-BE49-F238E27FC236}">
                <a16:creationId xmlns:a16="http://schemas.microsoft.com/office/drawing/2014/main" id="{615B2DA3-DE6E-E70F-B208-306EE93BE1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780" y="4031174"/>
            <a:ext cx="1136931" cy="113693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B589F99-DAE6-B99D-77F1-8CEB9F59E182}"/>
              </a:ext>
            </a:extLst>
          </p:cNvPr>
          <p:cNvSpPr txBox="1"/>
          <p:nvPr/>
        </p:nvSpPr>
        <p:spPr>
          <a:xfrm>
            <a:off x="4615620" y="5107532"/>
            <a:ext cx="760651" cy="369332"/>
          </a:xfrm>
          <a:prstGeom prst="rect">
            <a:avLst/>
          </a:prstGeom>
          <a:noFill/>
        </p:spPr>
        <p:txBody>
          <a:bodyPr wrap="square" rtlCol="0">
            <a:spAutoFit/>
          </a:bodyPr>
          <a:lstStyle/>
          <a:p>
            <a:r>
              <a:rPr lang="zh-CN" altLang="en-US" dirty="0"/>
              <a:t>视频</a:t>
            </a:r>
          </a:p>
        </p:txBody>
      </p:sp>
      <p:cxnSp>
        <p:nvCxnSpPr>
          <p:cNvPr id="8" name="连接符: 肘形 7">
            <a:extLst>
              <a:ext uri="{FF2B5EF4-FFF2-40B4-BE49-F238E27FC236}">
                <a16:creationId xmlns:a16="http://schemas.microsoft.com/office/drawing/2014/main" id="{8F90DBAC-F189-86D4-B1AD-D97FCC5EC918}"/>
              </a:ext>
            </a:extLst>
          </p:cNvPr>
          <p:cNvCxnSpPr>
            <a:stCxn id="2" idx="3"/>
            <a:endCxn id="1026" idx="1"/>
          </p:cNvCxnSpPr>
          <p:nvPr/>
        </p:nvCxnSpPr>
        <p:spPr>
          <a:xfrm flipV="1">
            <a:off x="3002144" y="2146915"/>
            <a:ext cx="1503350" cy="10939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8050FD9F-DBD8-5524-40EB-98B7071102E1}"/>
              </a:ext>
            </a:extLst>
          </p:cNvPr>
          <p:cNvCxnSpPr>
            <a:cxnSpLocks/>
          </p:cNvCxnSpPr>
          <p:nvPr/>
        </p:nvCxnSpPr>
        <p:spPr>
          <a:xfrm>
            <a:off x="3025534" y="3240859"/>
            <a:ext cx="1462636" cy="13587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D7C36E66-0DBB-32FC-B348-742DAD30B68C}"/>
              </a:ext>
            </a:extLst>
          </p:cNvPr>
          <p:cNvSpPr/>
          <p:nvPr/>
        </p:nvSpPr>
        <p:spPr>
          <a:xfrm>
            <a:off x="6862046" y="2947523"/>
            <a:ext cx="1383738" cy="8172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预览、预测</a:t>
            </a:r>
          </a:p>
        </p:txBody>
      </p:sp>
      <p:cxnSp>
        <p:nvCxnSpPr>
          <p:cNvPr id="14" name="连接符: 肘形 13">
            <a:extLst>
              <a:ext uri="{FF2B5EF4-FFF2-40B4-BE49-F238E27FC236}">
                <a16:creationId xmlns:a16="http://schemas.microsoft.com/office/drawing/2014/main" id="{8FC9E67A-DBB7-C8FD-32CC-004D6DD99B40}"/>
              </a:ext>
            </a:extLst>
          </p:cNvPr>
          <p:cNvCxnSpPr>
            <a:stCxn id="1026" idx="3"/>
            <a:endCxn id="12" idx="1"/>
          </p:cNvCxnSpPr>
          <p:nvPr/>
        </p:nvCxnSpPr>
        <p:spPr>
          <a:xfrm>
            <a:off x="5486400" y="2146915"/>
            <a:ext cx="1375646" cy="12092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2A0850E4-D745-F03F-4752-5F541CF37D88}"/>
              </a:ext>
            </a:extLst>
          </p:cNvPr>
          <p:cNvCxnSpPr>
            <a:stCxn id="1028" idx="3"/>
            <a:endCxn id="12" idx="1"/>
          </p:cNvCxnSpPr>
          <p:nvPr/>
        </p:nvCxnSpPr>
        <p:spPr>
          <a:xfrm flipV="1">
            <a:off x="5601711" y="3356171"/>
            <a:ext cx="1260335" cy="1243469"/>
          </a:xfrm>
          <a:prstGeom prst="bentConnector3">
            <a:avLst>
              <a:gd name="adj1" fmla="val 45506"/>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D812771C-6944-964B-CCB5-BBF5A3CF801B}"/>
              </a:ext>
            </a:extLst>
          </p:cNvPr>
          <p:cNvSpPr/>
          <p:nvPr/>
        </p:nvSpPr>
        <p:spPr>
          <a:xfrm>
            <a:off x="9061270" y="2947523"/>
            <a:ext cx="1383738" cy="8172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结果展示</a:t>
            </a:r>
          </a:p>
        </p:txBody>
      </p:sp>
      <p:cxnSp>
        <p:nvCxnSpPr>
          <p:cNvPr id="22" name="直接箭头连接符 21">
            <a:extLst>
              <a:ext uri="{FF2B5EF4-FFF2-40B4-BE49-F238E27FC236}">
                <a16:creationId xmlns:a16="http://schemas.microsoft.com/office/drawing/2014/main" id="{12AF23F7-0FEC-527E-BADB-D42DEBBCA576}"/>
              </a:ext>
            </a:extLst>
          </p:cNvPr>
          <p:cNvCxnSpPr>
            <a:stCxn id="12" idx="3"/>
            <a:endCxn id="20" idx="1"/>
          </p:cNvCxnSpPr>
          <p:nvPr/>
        </p:nvCxnSpPr>
        <p:spPr>
          <a:xfrm>
            <a:off x="8245784" y="3356171"/>
            <a:ext cx="815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E62E8956-A067-594B-01AD-DB4F9414EC68}"/>
              </a:ext>
            </a:extLst>
          </p:cNvPr>
          <p:cNvSpPr txBox="1"/>
          <p:nvPr/>
        </p:nvSpPr>
        <p:spPr>
          <a:xfrm>
            <a:off x="1340689" y="830378"/>
            <a:ext cx="1661455" cy="369332"/>
          </a:xfrm>
          <a:prstGeom prst="rect">
            <a:avLst/>
          </a:prstGeom>
          <a:noFill/>
        </p:spPr>
        <p:txBody>
          <a:bodyPr wrap="square">
            <a:spAutoFit/>
          </a:bodyPr>
          <a:lstStyle/>
          <a:p>
            <a:r>
              <a:rPr lang="zh-CN" altLang="en-US" dirty="0"/>
              <a:t>后端：</a:t>
            </a:r>
            <a:r>
              <a:rPr lang="en-US" altLang="zh-CN" dirty="0"/>
              <a:t>Flask</a:t>
            </a:r>
            <a:endParaRPr lang="zh-CN" altLang="en-US" dirty="0"/>
          </a:p>
        </p:txBody>
      </p:sp>
      <p:sp>
        <p:nvSpPr>
          <p:cNvPr id="7" name="文本框 6">
            <a:extLst>
              <a:ext uri="{FF2B5EF4-FFF2-40B4-BE49-F238E27FC236}">
                <a16:creationId xmlns:a16="http://schemas.microsoft.com/office/drawing/2014/main" id="{2F2ED9A9-9A3C-9F86-E061-A043DA9FAE96}"/>
              </a:ext>
            </a:extLst>
          </p:cNvPr>
          <p:cNvSpPr txBox="1"/>
          <p:nvPr/>
        </p:nvSpPr>
        <p:spPr>
          <a:xfrm>
            <a:off x="3522575" y="830378"/>
            <a:ext cx="2470819" cy="369332"/>
          </a:xfrm>
          <a:prstGeom prst="rect">
            <a:avLst/>
          </a:prstGeom>
          <a:noFill/>
        </p:spPr>
        <p:txBody>
          <a:bodyPr wrap="square">
            <a:spAutoFit/>
          </a:bodyPr>
          <a:lstStyle/>
          <a:p>
            <a:r>
              <a:rPr lang="zh-CN" altLang="en-US" dirty="0"/>
              <a:t>前端：</a:t>
            </a:r>
            <a:r>
              <a:rPr lang="en-US" altLang="zh-CN" dirty="0"/>
              <a:t> HTML/CSS/JS</a:t>
            </a:r>
            <a:endParaRPr lang="zh-CN" altLang="en-US" dirty="0"/>
          </a:p>
        </p:txBody>
      </p:sp>
      <p:sp>
        <p:nvSpPr>
          <p:cNvPr id="9" name="文本框 8">
            <a:extLst>
              <a:ext uri="{FF2B5EF4-FFF2-40B4-BE49-F238E27FC236}">
                <a16:creationId xmlns:a16="http://schemas.microsoft.com/office/drawing/2014/main" id="{AC499259-3F16-B62C-B45B-BCAC32AFC81E}"/>
              </a:ext>
            </a:extLst>
          </p:cNvPr>
          <p:cNvSpPr txBox="1"/>
          <p:nvPr/>
        </p:nvSpPr>
        <p:spPr>
          <a:xfrm>
            <a:off x="6513825" y="830378"/>
            <a:ext cx="3100955" cy="369332"/>
          </a:xfrm>
          <a:prstGeom prst="rect">
            <a:avLst/>
          </a:prstGeom>
          <a:noFill/>
        </p:spPr>
        <p:txBody>
          <a:bodyPr wrap="square">
            <a:spAutoFit/>
          </a:bodyPr>
          <a:lstStyle/>
          <a:p>
            <a:r>
              <a:rPr lang="zh-CN" altLang="en-US" dirty="0"/>
              <a:t>美化：</a:t>
            </a:r>
            <a:r>
              <a:rPr lang="en-US" altLang="zh-CN" dirty="0"/>
              <a:t> Bootstrap </a:t>
            </a:r>
            <a:r>
              <a:rPr lang="zh-CN" altLang="en-US" dirty="0"/>
              <a:t>框架</a:t>
            </a:r>
          </a:p>
        </p:txBody>
      </p:sp>
    </p:spTree>
    <p:extLst>
      <p:ext uri="{BB962C8B-B14F-4D97-AF65-F5344CB8AC3E}">
        <p14:creationId xmlns:p14="http://schemas.microsoft.com/office/powerpoint/2010/main" val="13638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AC951-7A85-DF32-02AD-FB4FEAF49EBD}"/>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1F50A859-266B-7088-F939-F9EFAB79D32D}"/>
              </a:ext>
            </a:extLst>
          </p:cNvPr>
          <p:cNvSpPr txBox="1"/>
          <p:nvPr/>
        </p:nvSpPr>
        <p:spPr>
          <a:xfrm>
            <a:off x="5032247" y="1999734"/>
            <a:ext cx="2127506" cy="2215991"/>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38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rPr>
              <a:t>07</a:t>
            </a:r>
            <a:endParaRPr kumimoji="0" lang="zh-CN" altLang="en-US"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BF464E0-14B1-CA31-7BE0-26F791EBA1B6}"/>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AFAE152-0A9F-1B76-BBC1-AE8ADC2830B2}"/>
              </a:ext>
            </a:extLst>
          </p:cNvPr>
          <p:cNvSpPr txBox="1"/>
          <p:nvPr/>
        </p:nvSpPr>
        <p:spPr>
          <a:xfrm>
            <a:off x="4329315" y="4303914"/>
            <a:ext cx="3533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效果展示</a:t>
            </a:r>
          </a:p>
        </p:txBody>
      </p:sp>
    </p:spTree>
    <p:extLst>
      <p:ext uri="{BB962C8B-B14F-4D97-AF65-F5344CB8AC3E}">
        <p14:creationId xmlns:p14="http://schemas.microsoft.com/office/powerpoint/2010/main" val="2194536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chrome-2025-05-07-19-04-27_6ZWldH6Z">
            <a:hlinkClick r:id="" action="ppaction://media"/>
            <a:extLst>
              <a:ext uri="{FF2B5EF4-FFF2-40B4-BE49-F238E27FC236}">
                <a16:creationId xmlns:a16="http://schemas.microsoft.com/office/drawing/2014/main" id="{4CCBE01C-BC03-A529-E0BA-CCD6EEB70A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92" y="129137"/>
            <a:ext cx="12184108" cy="6599725"/>
          </a:xfrm>
          <a:prstGeom prst="rect">
            <a:avLst/>
          </a:prstGeom>
        </p:spPr>
      </p:pic>
    </p:spTree>
    <p:extLst>
      <p:ext uri="{BB962C8B-B14F-4D97-AF65-F5344CB8AC3E}">
        <p14:creationId xmlns:p14="http://schemas.microsoft.com/office/powerpoint/2010/main" val="364365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0D892-427C-D066-8218-80F66318FEE5}"/>
            </a:ext>
          </a:extLst>
        </p:cNvPr>
        <p:cNvGrpSpPr/>
        <p:nvPr/>
      </p:nvGrpSpPr>
      <p:grpSpPr>
        <a:xfrm>
          <a:off x="0" y="0"/>
          <a:ext cx="0" cy="0"/>
          <a:chOff x="0" y="0"/>
          <a:chExt cx="0" cy="0"/>
        </a:xfrm>
      </p:grpSpPr>
      <p:sp>
        <p:nvSpPr>
          <p:cNvPr id="8" name="文本占位符 7">
            <a:extLst>
              <a:ext uri="{FF2B5EF4-FFF2-40B4-BE49-F238E27FC236}">
                <a16:creationId xmlns:a16="http://schemas.microsoft.com/office/drawing/2014/main" id="{4505B0AF-C2B6-45D3-94DE-78E90BDF3547}"/>
              </a:ext>
            </a:extLst>
          </p:cNvPr>
          <p:cNvSpPr>
            <a:spLocks noGrp="1"/>
          </p:cNvSpPr>
          <p:nvPr>
            <p:ph type="body" sz="quarter" idx="10"/>
          </p:nvPr>
        </p:nvSpPr>
        <p:spPr>
          <a:xfrm>
            <a:off x="1098072" y="602771"/>
            <a:ext cx="5524500" cy="584775"/>
          </a:xfrm>
        </p:spPr>
        <p:txBody>
          <a:bodyPr>
            <a:spAutoFit/>
          </a:bodyPr>
          <a:lstStyle/>
          <a:p>
            <a:r>
              <a:rPr lang="zh-CN" altLang="en-US" dirty="0"/>
              <a:t>总结</a:t>
            </a:r>
          </a:p>
        </p:txBody>
      </p:sp>
      <p:cxnSp>
        <p:nvCxnSpPr>
          <p:cNvPr id="9" name="直接连接符 8">
            <a:extLst>
              <a:ext uri="{FF2B5EF4-FFF2-40B4-BE49-F238E27FC236}">
                <a16:creationId xmlns:a16="http://schemas.microsoft.com/office/drawing/2014/main" id="{053C1BB3-01BA-C328-1304-821C877011F1}"/>
              </a:ext>
            </a:extLst>
          </p:cNvPr>
          <p:cNvCxnSpPr>
            <a:cxnSpLocks/>
          </p:cNvCxnSpPr>
          <p:nvPr/>
        </p:nvCxnSpPr>
        <p:spPr>
          <a:xfrm>
            <a:off x="1260796" y="1187546"/>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空心弧 9">
            <a:extLst>
              <a:ext uri="{FF2B5EF4-FFF2-40B4-BE49-F238E27FC236}">
                <a16:creationId xmlns:a16="http://schemas.microsoft.com/office/drawing/2014/main" id="{E1972550-B7FA-7ED7-0775-69B7C8B7040C}"/>
              </a:ext>
            </a:extLst>
          </p:cNvPr>
          <p:cNvSpPr/>
          <p:nvPr/>
        </p:nvSpPr>
        <p:spPr>
          <a:xfrm>
            <a:off x="14503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31" name="空心弧 30">
            <a:extLst>
              <a:ext uri="{FF2B5EF4-FFF2-40B4-BE49-F238E27FC236}">
                <a16:creationId xmlns:a16="http://schemas.microsoft.com/office/drawing/2014/main" id="{F08E80B2-F7E9-58F2-5239-1A7F85F1ECDC}"/>
              </a:ext>
            </a:extLst>
          </p:cNvPr>
          <p:cNvSpPr/>
          <p:nvPr/>
        </p:nvSpPr>
        <p:spPr>
          <a:xfrm>
            <a:off x="49682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1" name="空心弧 40">
            <a:extLst>
              <a:ext uri="{FF2B5EF4-FFF2-40B4-BE49-F238E27FC236}">
                <a16:creationId xmlns:a16="http://schemas.microsoft.com/office/drawing/2014/main" id="{E117AAAE-7A43-6FFF-A94F-FF0333221B90}"/>
              </a:ext>
            </a:extLst>
          </p:cNvPr>
          <p:cNvSpPr/>
          <p:nvPr/>
        </p:nvSpPr>
        <p:spPr>
          <a:xfrm>
            <a:off x="84861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 name="文本框 3">
            <a:extLst>
              <a:ext uri="{FF2B5EF4-FFF2-40B4-BE49-F238E27FC236}">
                <a16:creationId xmlns:a16="http://schemas.microsoft.com/office/drawing/2014/main" id="{F72740F9-6102-8CA6-D823-78F29C909C94}"/>
              </a:ext>
            </a:extLst>
          </p:cNvPr>
          <p:cNvSpPr txBox="1"/>
          <p:nvPr/>
        </p:nvSpPr>
        <p:spPr>
          <a:xfrm>
            <a:off x="765837" y="1372078"/>
            <a:ext cx="10092663" cy="4554388"/>
          </a:xfrm>
          <a:prstGeom prst="rect">
            <a:avLst/>
          </a:prstGeom>
          <a:noFill/>
        </p:spPr>
        <p:txBody>
          <a:bodyPr wrap="square">
            <a:spAutoFit/>
          </a:bodyPr>
          <a:lstStyle/>
          <a:p>
            <a:pPr indent="266700" algn="just">
              <a:lnSpc>
                <a:spcPct val="150000"/>
              </a:lnSpc>
              <a:spcBef>
                <a:spcPts val="600"/>
              </a:spcBef>
              <a:spcAft>
                <a:spcPts val="600"/>
              </a:spcAft>
              <a:buNone/>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）模型改进相对局部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spcAft>
                <a:spcPts val="600"/>
              </a:spcAft>
              <a:buNone/>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本文主要围绕损失函数与检测结构（小目标检测层）进行优化，但主干网络部分仍使用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YOLOv5s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默认架构，尚未尝试引入更深层次的结构改造，如轻量化网络、注意力机制等。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spcAft>
                <a:spcPts val="600"/>
              </a:spcAft>
              <a:buNone/>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）系统功能仍较基础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spcAft>
                <a:spcPts val="600"/>
              </a:spcAft>
              <a:buNone/>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当前构建的辅助诊断系统实现了基本功能，但在用户体验、智能交互方面仍有提升空间。例如结果追踪、病例管理、多图批量处理、结果报告导出等模块尚未完善。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spcAft>
                <a:spcPts val="600"/>
              </a:spcAft>
              <a:buNone/>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）模型推理效率未深入评估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Bef>
                <a:spcPts val="600"/>
              </a:spcBef>
              <a:spcAft>
                <a:spcPts val="600"/>
              </a:spcAft>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尽管改进方案在精度上取得一定提升，但对于模型在不同硬件平台上的推理速度与资源消耗等工程性指标未进行系统测试，影响其在终端设备或实际医院部署中的可用性分析。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7187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文本框 166">
            <a:extLst>
              <a:ext uri="{FF2B5EF4-FFF2-40B4-BE49-F238E27FC236}">
                <a16:creationId xmlns:a16="http://schemas.microsoft.com/office/drawing/2014/main" id="{1B5CD312-15E5-1986-006E-71F6D0EABC7B}"/>
              </a:ext>
            </a:extLst>
          </p:cNvPr>
          <p:cNvSpPr txBox="1"/>
          <p:nvPr/>
        </p:nvSpPr>
        <p:spPr>
          <a:xfrm>
            <a:off x="3124889" y="2644170"/>
            <a:ext cx="5324630" cy="156966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9600" b="0" i="0" u="none" strike="noStrike" kern="1200" cap="none" spc="0" normalizeH="0" baseline="0" noProof="0" dirty="0">
                <a:ln>
                  <a:noFill/>
                </a:ln>
                <a:gradFill flip="none" rotWithShape="1">
                  <a:gsLst>
                    <a:gs pos="73000">
                      <a:schemeClr val="accent3"/>
                    </a:gs>
                    <a:gs pos="0">
                      <a:schemeClr val="accent1"/>
                    </a:gs>
                  </a:gsLst>
                  <a:lin ang="2700000" scaled="1"/>
                  <a:tileRect/>
                </a:gradFill>
                <a:effectLst/>
                <a:uLnTx/>
                <a:uFillTx/>
                <a:latin typeface="思源黑体 CN Normal" panose="020B0400000000000000" pitchFamily="34" charset="-122"/>
                <a:ea typeface="思源黑体 CN Normal" panose="020B0400000000000000" pitchFamily="34" charset="-122"/>
                <a:cs typeface="+mn-cs"/>
              </a:rPr>
              <a:t>谢谢大家</a:t>
            </a:r>
          </a:p>
        </p:txBody>
      </p:sp>
    </p:spTree>
    <p:extLst>
      <p:ext uri="{BB962C8B-B14F-4D97-AF65-F5344CB8AC3E}">
        <p14:creationId xmlns:p14="http://schemas.microsoft.com/office/powerpoint/2010/main" val="185262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94EC4FC-7B63-0641-90FE-55B5F895D43B}"/>
              </a:ext>
            </a:extLst>
          </p:cNvPr>
          <p:cNvSpPr txBox="1"/>
          <p:nvPr/>
        </p:nvSpPr>
        <p:spPr>
          <a:xfrm>
            <a:off x="5032248" y="1999734"/>
            <a:ext cx="2127505" cy="22159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01</a:t>
            </a:r>
            <a:endParaRPr kumimoji="0" lang="zh-CN" altLang="en-US" sz="13800" b="0" i="0" u="none" strike="noStrike" kern="1200" cap="none" spc="0" normalizeH="0" baseline="0" noProof="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4B742AB-9F36-F3F4-9F04-A84E74B3DD2E}"/>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9C588B-0C5A-C64E-DF80-131C8FB5678F}"/>
              </a:ext>
            </a:extLst>
          </p:cNvPr>
          <p:cNvSpPr txBox="1"/>
          <p:nvPr/>
        </p:nvSpPr>
        <p:spPr>
          <a:xfrm>
            <a:off x="3959920" y="4352359"/>
            <a:ext cx="4378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课题介绍</a:t>
            </a:r>
          </a:p>
        </p:txBody>
      </p:sp>
    </p:spTree>
    <p:extLst>
      <p:ext uri="{BB962C8B-B14F-4D97-AF65-F5344CB8AC3E}">
        <p14:creationId xmlns:p14="http://schemas.microsoft.com/office/powerpoint/2010/main" val="300180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686A3-5926-44F2-0D23-4F6FAD7922C5}"/>
            </a:ext>
          </a:extLst>
        </p:cNvPr>
        <p:cNvGrpSpPr/>
        <p:nvPr/>
      </p:nvGrpSpPr>
      <p:grpSpPr>
        <a:xfrm>
          <a:off x="0" y="0"/>
          <a:ext cx="0" cy="0"/>
          <a:chOff x="0" y="0"/>
          <a:chExt cx="0" cy="0"/>
        </a:xfrm>
      </p:grpSpPr>
      <p:sp>
        <p:nvSpPr>
          <p:cNvPr id="10" name="空心弧 9">
            <a:extLst>
              <a:ext uri="{FF2B5EF4-FFF2-40B4-BE49-F238E27FC236}">
                <a16:creationId xmlns:a16="http://schemas.microsoft.com/office/drawing/2014/main" id="{47FCA745-F180-3947-F919-73C1026ED578}"/>
              </a:ext>
            </a:extLst>
          </p:cNvPr>
          <p:cNvSpPr/>
          <p:nvPr/>
        </p:nvSpPr>
        <p:spPr>
          <a:xfrm>
            <a:off x="14503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31" name="空心弧 30">
            <a:extLst>
              <a:ext uri="{FF2B5EF4-FFF2-40B4-BE49-F238E27FC236}">
                <a16:creationId xmlns:a16="http://schemas.microsoft.com/office/drawing/2014/main" id="{9C985C64-FB81-B4CC-FC65-096360FC2C77}"/>
              </a:ext>
            </a:extLst>
          </p:cNvPr>
          <p:cNvSpPr/>
          <p:nvPr/>
        </p:nvSpPr>
        <p:spPr>
          <a:xfrm>
            <a:off x="49682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1" name="空心弧 40">
            <a:extLst>
              <a:ext uri="{FF2B5EF4-FFF2-40B4-BE49-F238E27FC236}">
                <a16:creationId xmlns:a16="http://schemas.microsoft.com/office/drawing/2014/main" id="{9E34AE2D-D95A-6958-C103-6B0C6E9F8384}"/>
              </a:ext>
            </a:extLst>
          </p:cNvPr>
          <p:cNvSpPr/>
          <p:nvPr/>
        </p:nvSpPr>
        <p:spPr>
          <a:xfrm>
            <a:off x="84861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 name="文本框 3">
            <a:extLst>
              <a:ext uri="{FF2B5EF4-FFF2-40B4-BE49-F238E27FC236}">
                <a16:creationId xmlns:a16="http://schemas.microsoft.com/office/drawing/2014/main" id="{80BA52F1-3598-0B07-EFCE-347311588FD3}"/>
              </a:ext>
            </a:extLst>
          </p:cNvPr>
          <p:cNvSpPr txBox="1"/>
          <p:nvPr/>
        </p:nvSpPr>
        <p:spPr>
          <a:xfrm>
            <a:off x="1450339" y="1864292"/>
            <a:ext cx="6101046" cy="1706429"/>
          </a:xfrm>
          <a:prstGeom prst="rect">
            <a:avLst/>
          </a:prstGeom>
          <a:noFill/>
        </p:spPr>
        <p:txBody>
          <a:bodyPr wrap="square">
            <a:spAutoFit/>
          </a:bodyPr>
          <a:lstStyle/>
          <a:p>
            <a:pPr>
              <a:lnSpc>
                <a:spcPct val="150000"/>
              </a:lnSpc>
            </a:pPr>
            <a:r>
              <a:rPr lang="zh-CN" altLang="zh-CN" sz="1800" dirty="0">
                <a:effectLst/>
                <a:ea typeface="宋体" panose="02010600030101010101" pitchFamily="2" charset="-122"/>
                <a:cs typeface="Times New Roman" panose="02020603050405020304" pitchFamily="18" charset="0"/>
              </a:rPr>
              <a:t>喉癌是上呼吸道最常见的恶性肿瘤之一。它是一种发生在喉咙（声带、喉室和喉返神经等部位）的癌症类型，其主要症状表现为声音的嘶哑、咳嗽、呼吸及吞咽困难和颈部淋巴结肿大等。</a:t>
            </a:r>
            <a:endParaRPr lang="zh-CN" altLang="en-US" dirty="0"/>
          </a:p>
        </p:txBody>
      </p:sp>
      <p:pic>
        <p:nvPicPr>
          <p:cNvPr id="1026" name="Picture 2" descr="喉癌的常见临床表现有哪些 - 华夏肿瘤康复网">
            <a:extLst>
              <a:ext uri="{FF2B5EF4-FFF2-40B4-BE49-F238E27FC236}">
                <a16:creationId xmlns:a16="http://schemas.microsoft.com/office/drawing/2014/main" id="{AE7AD3D8-0B9A-A8C4-E34C-88A806AB9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081" y="1315199"/>
            <a:ext cx="3394024" cy="2255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A5B31B73-F6E9-7076-5065-D423320F9E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2263" y="4278112"/>
            <a:ext cx="190500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ECC516E-0A13-5842-523A-4B5FFFD19677}"/>
              </a:ext>
            </a:extLst>
          </p:cNvPr>
          <p:cNvSpPr txBox="1"/>
          <p:nvPr/>
        </p:nvSpPr>
        <p:spPr>
          <a:xfrm>
            <a:off x="1450339" y="4387786"/>
            <a:ext cx="6101046" cy="875432"/>
          </a:xfrm>
          <a:prstGeom prst="rect">
            <a:avLst/>
          </a:prstGeom>
          <a:noFill/>
        </p:spPr>
        <p:txBody>
          <a:bodyPr wrap="square">
            <a:spAutoFit/>
          </a:bodyPr>
          <a:lstStyle/>
          <a:p>
            <a:pPr>
              <a:lnSpc>
                <a:spcPct val="150000"/>
              </a:lnSpc>
            </a:pPr>
            <a:r>
              <a:rPr lang="zh-CN" altLang="en-US" sz="1800" dirty="0">
                <a:effectLst/>
                <a:ea typeface="宋体" panose="02010600030101010101" pitchFamily="2" charset="-122"/>
                <a:cs typeface="Times New Roman" panose="02020603050405020304" pitchFamily="18" charset="0"/>
              </a:rPr>
              <a:t>喉镜活检是诊断喉癌的“金标准”，诊室内的经鼻电子内窥镜可以直观地检查咽喉部，是检测喉癌最有效的设备。</a:t>
            </a:r>
            <a:endParaRPr lang="zh-CN" altLang="en-US" dirty="0"/>
          </a:p>
        </p:txBody>
      </p:sp>
      <p:sp>
        <p:nvSpPr>
          <p:cNvPr id="2" name="文本占位符 7">
            <a:extLst>
              <a:ext uri="{FF2B5EF4-FFF2-40B4-BE49-F238E27FC236}">
                <a16:creationId xmlns:a16="http://schemas.microsoft.com/office/drawing/2014/main" id="{4E4DB70C-C465-96B2-82C7-B958788641E8}"/>
              </a:ext>
            </a:extLst>
          </p:cNvPr>
          <p:cNvSpPr>
            <a:spLocks noGrp="1"/>
          </p:cNvSpPr>
          <p:nvPr>
            <p:ph type="body" sz="quarter" idx="10"/>
          </p:nvPr>
        </p:nvSpPr>
        <p:spPr>
          <a:xfrm>
            <a:off x="1088547" y="566363"/>
            <a:ext cx="5524500" cy="584775"/>
          </a:xfrm>
        </p:spPr>
        <p:txBody>
          <a:bodyPr>
            <a:spAutoFit/>
          </a:bodyPr>
          <a:lstStyle/>
          <a:p>
            <a:r>
              <a:rPr lang="zh-CN" altLang="en-US" dirty="0"/>
              <a:t>相关背景</a:t>
            </a:r>
          </a:p>
        </p:txBody>
      </p:sp>
      <p:cxnSp>
        <p:nvCxnSpPr>
          <p:cNvPr id="3" name="直接连接符 2">
            <a:extLst>
              <a:ext uri="{FF2B5EF4-FFF2-40B4-BE49-F238E27FC236}">
                <a16:creationId xmlns:a16="http://schemas.microsoft.com/office/drawing/2014/main" id="{7D3B9C76-9CD2-3A68-E4EB-463CABF21201}"/>
              </a:ext>
            </a:extLst>
          </p:cNvPr>
          <p:cNvCxnSpPr>
            <a:cxnSpLocks/>
          </p:cNvCxnSpPr>
          <p:nvPr/>
        </p:nvCxnSpPr>
        <p:spPr>
          <a:xfrm>
            <a:off x="1251271" y="1151138"/>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228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卡通医生元素图片免费下载_PNG素材_编号14ni3yegz_图精灵">
            <a:extLst>
              <a:ext uri="{FF2B5EF4-FFF2-40B4-BE49-F238E27FC236}">
                <a16:creationId xmlns:a16="http://schemas.microsoft.com/office/drawing/2014/main" id="{B2A1E00A-40C2-939F-9DC5-D2ECF2521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756" y="1470514"/>
            <a:ext cx="3213911" cy="44386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7">
            <a:extLst>
              <a:ext uri="{FF2B5EF4-FFF2-40B4-BE49-F238E27FC236}">
                <a16:creationId xmlns:a16="http://schemas.microsoft.com/office/drawing/2014/main" id="{1C5761F5-7A46-EE76-71CC-87ED0F019A4C}"/>
              </a:ext>
            </a:extLst>
          </p:cNvPr>
          <p:cNvSpPr>
            <a:spLocks noGrp="1"/>
          </p:cNvSpPr>
          <p:nvPr>
            <p:ph type="body" sz="quarter" idx="10"/>
          </p:nvPr>
        </p:nvSpPr>
        <p:spPr>
          <a:xfrm>
            <a:off x="1098072" y="602771"/>
            <a:ext cx="5524500" cy="584775"/>
          </a:xfrm>
        </p:spPr>
        <p:txBody>
          <a:bodyPr>
            <a:spAutoFit/>
          </a:bodyPr>
          <a:lstStyle/>
          <a:p>
            <a:r>
              <a:rPr lang="zh-CN" altLang="en-US" dirty="0"/>
              <a:t>现实中的困境</a:t>
            </a:r>
          </a:p>
        </p:txBody>
      </p:sp>
      <p:cxnSp>
        <p:nvCxnSpPr>
          <p:cNvPr id="4" name="直接连接符 3">
            <a:extLst>
              <a:ext uri="{FF2B5EF4-FFF2-40B4-BE49-F238E27FC236}">
                <a16:creationId xmlns:a16="http://schemas.microsoft.com/office/drawing/2014/main" id="{74EA7D3F-D011-972F-62BE-1522A5B4EF91}"/>
              </a:ext>
            </a:extLst>
          </p:cNvPr>
          <p:cNvCxnSpPr>
            <a:cxnSpLocks/>
          </p:cNvCxnSpPr>
          <p:nvPr/>
        </p:nvCxnSpPr>
        <p:spPr>
          <a:xfrm>
            <a:off x="1260796" y="1187546"/>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70331BE-EA83-33EC-B02D-12B72FFAE1FC}"/>
              </a:ext>
            </a:extLst>
          </p:cNvPr>
          <p:cNvSpPr txBox="1"/>
          <p:nvPr/>
        </p:nvSpPr>
        <p:spPr>
          <a:xfrm>
            <a:off x="2448330" y="6007465"/>
            <a:ext cx="1872762" cy="369332"/>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忽视或者漏检</a:t>
            </a:r>
            <a:endParaRPr lang="zh-CN" altLang="en-US" dirty="0"/>
          </a:p>
        </p:txBody>
      </p:sp>
      <p:pic>
        <p:nvPicPr>
          <p:cNvPr id="1028" name="Picture 4" descr="卡通医生元素图片免费下载_PNG素材_编号192i2npov_图精灵">
            <a:extLst>
              <a:ext uri="{FF2B5EF4-FFF2-40B4-BE49-F238E27FC236}">
                <a16:creationId xmlns:a16="http://schemas.microsoft.com/office/drawing/2014/main" id="{B09AA9EA-245E-A433-5DD6-32EF1C6C4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2572" y="1470514"/>
            <a:ext cx="3623993" cy="44388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31EAE53-3B2D-E2B3-A505-397FFEDA6A49}"/>
              </a:ext>
            </a:extLst>
          </p:cNvPr>
          <p:cNvSpPr txBox="1"/>
          <p:nvPr/>
        </p:nvSpPr>
        <p:spPr>
          <a:xfrm>
            <a:off x="6946643" y="6007465"/>
            <a:ext cx="2975849" cy="369332"/>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缺少经验丰富的内窥镜医师</a:t>
            </a:r>
            <a:endParaRPr lang="zh-CN" altLang="en-US" dirty="0"/>
          </a:p>
        </p:txBody>
      </p:sp>
    </p:spTree>
    <p:extLst>
      <p:ext uri="{BB962C8B-B14F-4D97-AF65-F5344CB8AC3E}">
        <p14:creationId xmlns:p14="http://schemas.microsoft.com/office/powerpoint/2010/main" val="3251547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497EA-EE57-B0E9-D861-41B178E4FC77}"/>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853A49A0-46B5-952C-92F5-F065A4632D06}"/>
              </a:ext>
            </a:extLst>
          </p:cNvPr>
          <p:cNvSpPr txBox="1"/>
          <p:nvPr/>
        </p:nvSpPr>
        <p:spPr>
          <a:xfrm>
            <a:off x="5032247" y="1999734"/>
            <a:ext cx="2127506" cy="22159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rPr>
              <a:t>02</a:t>
            </a:r>
            <a:endParaRPr kumimoji="0" lang="zh-CN" altLang="en-US" sz="13800" b="0" i="0" u="none" strike="noStrike" kern="1200" cap="none" spc="0" normalizeH="0" baseline="0" noProof="0" dirty="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E45D5EE-AF7D-F636-E066-B390D352126B}"/>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651EB27-28E8-5D69-1148-92B182AB71BD}"/>
              </a:ext>
            </a:extLst>
          </p:cNvPr>
          <p:cNvSpPr txBox="1"/>
          <p:nvPr/>
        </p:nvSpPr>
        <p:spPr>
          <a:xfrm>
            <a:off x="3959920" y="4352359"/>
            <a:ext cx="4378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模型和数据集介绍</a:t>
            </a:r>
          </a:p>
        </p:txBody>
      </p:sp>
    </p:spTree>
    <p:extLst>
      <p:ext uri="{BB962C8B-B14F-4D97-AF65-F5344CB8AC3E}">
        <p14:creationId xmlns:p14="http://schemas.microsoft.com/office/powerpoint/2010/main" val="1363944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C4ACCF-4DB2-05DC-7D39-957B9DF55894}"/>
              </a:ext>
            </a:extLst>
          </p:cNvPr>
          <p:cNvSpPr>
            <a:spLocks noGrp="1"/>
          </p:cNvSpPr>
          <p:nvPr>
            <p:ph type="body" sz="quarter" idx="10"/>
          </p:nvPr>
        </p:nvSpPr>
        <p:spPr>
          <a:xfrm>
            <a:off x="1098072" y="602771"/>
            <a:ext cx="5524500" cy="584775"/>
          </a:xfrm>
        </p:spPr>
        <p:txBody>
          <a:bodyPr>
            <a:spAutoFit/>
          </a:bodyPr>
          <a:lstStyle/>
          <a:p>
            <a:r>
              <a:rPr lang="zh-CN" altLang="en-US" dirty="0"/>
              <a:t>模型</a:t>
            </a:r>
          </a:p>
        </p:txBody>
      </p:sp>
      <p:cxnSp>
        <p:nvCxnSpPr>
          <p:cNvPr id="9" name="直接连接符 8">
            <a:extLst>
              <a:ext uri="{FF2B5EF4-FFF2-40B4-BE49-F238E27FC236}">
                <a16:creationId xmlns:a16="http://schemas.microsoft.com/office/drawing/2014/main" id="{4ED53A41-6FCC-02B8-0DA6-00D7D551545D}"/>
              </a:ext>
            </a:extLst>
          </p:cNvPr>
          <p:cNvCxnSpPr>
            <a:cxnSpLocks/>
          </p:cNvCxnSpPr>
          <p:nvPr/>
        </p:nvCxnSpPr>
        <p:spPr>
          <a:xfrm>
            <a:off x="1260796" y="1187546"/>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空心弧 9">
            <a:extLst>
              <a:ext uri="{FF2B5EF4-FFF2-40B4-BE49-F238E27FC236}">
                <a16:creationId xmlns:a16="http://schemas.microsoft.com/office/drawing/2014/main" id="{425EC8F6-1686-8A9C-F937-D0EB812C85B6}"/>
              </a:ext>
            </a:extLst>
          </p:cNvPr>
          <p:cNvSpPr/>
          <p:nvPr/>
        </p:nvSpPr>
        <p:spPr>
          <a:xfrm>
            <a:off x="14503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31" name="空心弧 30">
            <a:extLst>
              <a:ext uri="{FF2B5EF4-FFF2-40B4-BE49-F238E27FC236}">
                <a16:creationId xmlns:a16="http://schemas.microsoft.com/office/drawing/2014/main" id="{C81F45EE-67E6-E4B7-AE30-CAB8914662FE}"/>
              </a:ext>
            </a:extLst>
          </p:cNvPr>
          <p:cNvSpPr/>
          <p:nvPr/>
        </p:nvSpPr>
        <p:spPr>
          <a:xfrm>
            <a:off x="49682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1" name="空心弧 40">
            <a:extLst>
              <a:ext uri="{FF2B5EF4-FFF2-40B4-BE49-F238E27FC236}">
                <a16:creationId xmlns:a16="http://schemas.microsoft.com/office/drawing/2014/main" id="{A1835A1A-FCE4-6A3A-709E-6B7FAD9FFB39}"/>
              </a:ext>
            </a:extLst>
          </p:cNvPr>
          <p:cNvSpPr/>
          <p:nvPr/>
        </p:nvSpPr>
        <p:spPr>
          <a:xfrm>
            <a:off x="84861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pic>
        <p:nvPicPr>
          <p:cNvPr id="2" name="图片 1">
            <a:extLst>
              <a:ext uri="{FF2B5EF4-FFF2-40B4-BE49-F238E27FC236}">
                <a16:creationId xmlns:a16="http://schemas.microsoft.com/office/drawing/2014/main" id="{7E813525-0F99-6DF3-C383-6A0E1F6878D0}"/>
              </a:ext>
            </a:extLst>
          </p:cNvPr>
          <p:cNvPicPr>
            <a:picLocks noChangeAspect="1"/>
          </p:cNvPicPr>
          <p:nvPr/>
        </p:nvPicPr>
        <p:blipFill>
          <a:blip r:embed="rId3"/>
          <a:stretch>
            <a:fillRect/>
          </a:stretch>
        </p:blipFill>
        <p:spPr>
          <a:xfrm>
            <a:off x="8049004" y="2163913"/>
            <a:ext cx="3347086" cy="1795647"/>
          </a:xfrm>
          <a:prstGeom prst="rect">
            <a:avLst/>
          </a:prstGeom>
        </p:spPr>
      </p:pic>
      <p:sp>
        <p:nvSpPr>
          <p:cNvPr id="4" name="文本框 3">
            <a:extLst>
              <a:ext uri="{FF2B5EF4-FFF2-40B4-BE49-F238E27FC236}">
                <a16:creationId xmlns:a16="http://schemas.microsoft.com/office/drawing/2014/main" id="{CDD1125E-BA2F-A28B-73D0-3EADB5EB8F48}"/>
              </a:ext>
            </a:extLst>
          </p:cNvPr>
          <p:cNvSpPr txBox="1"/>
          <p:nvPr/>
        </p:nvSpPr>
        <p:spPr>
          <a:xfrm>
            <a:off x="809799" y="1583094"/>
            <a:ext cx="6101046" cy="2957284"/>
          </a:xfrm>
          <a:prstGeom prst="rect">
            <a:avLst/>
          </a:prstGeom>
          <a:noFill/>
        </p:spPr>
        <p:txBody>
          <a:bodyPr wrap="square">
            <a:spAutoFit/>
          </a:bodyPr>
          <a:lstStyle/>
          <a:p>
            <a:pPr>
              <a:lnSpc>
                <a:spcPct val="150000"/>
              </a:lnSpc>
            </a:pPr>
            <a:r>
              <a:rPr lang="en-US" altLang="zh-CN" dirty="0"/>
              <a:t>YOLO</a:t>
            </a:r>
            <a:r>
              <a:rPr lang="zh-CN" altLang="en-US" dirty="0"/>
              <a:t>（</a:t>
            </a:r>
            <a:r>
              <a:rPr lang="en-US" altLang="zh-CN" dirty="0"/>
              <a:t>You Only Look Once</a:t>
            </a:r>
            <a:r>
              <a:rPr lang="zh-CN" altLang="en-US" dirty="0"/>
              <a:t>）系列算法由美国教授</a:t>
            </a:r>
            <a:r>
              <a:rPr lang="en-US" altLang="zh-CN" dirty="0"/>
              <a:t>Redmon</a:t>
            </a:r>
            <a:r>
              <a:rPr lang="zh-CN" altLang="en-US" dirty="0"/>
              <a:t>于</a:t>
            </a:r>
            <a:r>
              <a:rPr lang="en-US" altLang="zh-CN" dirty="0"/>
              <a:t>2016</a:t>
            </a:r>
            <a:r>
              <a:rPr lang="zh-CN" altLang="en-US" dirty="0"/>
              <a:t>年提出，是一种基于深度学习的实时目标检测方法。与传统的目标检测方法不同，</a:t>
            </a:r>
            <a:r>
              <a:rPr lang="en-US" altLang="zh-CN" dirty="0"/>
              <a:t>YOLO</a:t>
            </a:r>
            <a:r>
              <a:rPr lang="zh-CN" altLang="en-US" dirty="0"/>
              <a:t>（</a:t>
            </a:r>
            <a:r>
              <a:rPr lang="en-US" altLang="zh-CN" dirty="0"/>
              <a:t>Region-free</a:t>
            </a:r>
            <a:r>
              <a:rPr lang="zh-CN" altLang="en-US" dirty="0"/>
              <a:t>方法）通过将目标检测任务转换为单次前向传递的回归问题，实现了快速、准确的目标检测。自提出以来，</a:t>
            </a:r>
            <a:r>
              <a:rPr lang="en-US" altLang="zh-CN" dirty="0"/>
              <a:t>YOLO</a:t>
            </a:r>
            <a:r>
              <a:rPr lang="zh-CN" altLang="en-US" dirty="0"/>
              <a:t>系列算法不断演化发展，至今已经推出了多个版本，包括</a:t>
            </a:r>
            <a:r>
              <a:rPr lang="en-US" altLang="zh-CN" dirty="0"/>
              <a:t>YOLOv1</a:t>
            </a:r>
            <a:r>
              <a:rPr lang="zh-CN" altLang="en-US" dirty="0"/>
              <a:t>、</a:t>
            </a:r>
            <a:r>
              <a:rPr lang="en-US" altLang="zh-CN" dirty="0"/>
              <a:t>YOLOv2</a:t>
            </a:r>
            <a:r>
              <a:rPr lang="zh-CN" altLang="en-US" dirty="0"/>
              <a:t>、</a:t>
            </a:r>
            <a:r>
              <a:rPr lang="en-US" altLang="zh-CN" dirty="0"/>
              <a:t>YOLOv3</a:t>
            </a:r>
            <a:r>
              <a:rPr lang="zh-CN" altLang="en-US" dirty="0"/>
              <a:t>等。</a:t>
            </a:r>
          </a:p>
        </p:txBody>
      </p:sp>
    </p:spTree>
    <p:extLst>
      <p:ext uri="{BB962C8B-B14F-4D97-AF65-F5344CB8AC3E}">
        <p14:creationId xmlns:p14="http://schemas.microsoft.com/office/powerpoint/2010/main" val="204408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C4ACCF-4DB2-05DC-7D39-957B9DF55894}"/>
              </a:ext>
            </a:extLst>
          </p:cNvPr>
          <p:cNvSpPr>
            <a:spLocks noGrp="1"/>
          </p:cNvSpPr>
          <p:nvPr>
            <p:ph type="body" sz="quarter" idx="10"/>
          </p:nvPr>
        </p:nvSpPr>
        <p:spPr>
          <a:xfrm>
            <a:off x="1098072" y="602771"/>
            <a:ext cx="5524500" cy="584775"/>
          </a:xfrm>
        </p:spPr>
        <p:txBody>
          <a:bodyPr>
            <a:spAutoFit/>
          </a:bodyPr>
          <a:lstStyle/>
          <a:p>
            <a:r>
              <a:rPr lang="zh-CN" altLang="en-US" dirty="0"/>
              <a:t>数据集</a:t>
            </a:r>
          </a:p>
        </p:txBody>
      </p:sp>
      <p:cxnSp>
        <p:nvCxnSpPr>
          <p:cNvPr id="9" name="直接连接符 8">
            <a:extLst>
              <a:ext uri="{FF2B5EF4-FFF2-40B4-BE49-F238E27FC236}">
                <a16:creationId xmlns:a16="http://schemas.microsoft.com/office/drawing/2014/main" id="{4ED53A41-6FCC-02B8-0DA6-00D7D551545D}"/>
              </a:ext>
            </a:extLst>
          </p:cNvPr>
          <p:cNvCxnSpPr>
            <a:cxnSpLocks/>
          </p:cNvCxnSpPr>
          <p:nvPr/>
        </p:nvCxnSpPr>
        <p:spPr>
          <a:xfrm>
            <a:off x="1648548" y="1135024"/>
            <a:ext cx="761011"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空心弧 9">
            <a:extLst>
              <a:ext uri="{FF2B5EF4-FFF2-40B4-BE49-F238E27FC236}">
                <a16:creationId xmlns:a16="http://schemas.microsoft.com/office/drawing/2014/main" id="{425EC8F6-1686-8A9C-F937-D0EB812C85B6}"/>
              </a:ext>
            </a:extLst>
          </p:cNvPr>
          <p:cNvSpPr/>
          <p:nvPr/>
        </p:nvSpPr>
        <p:spPr>
          <a:xfrm>
            <a:off x="14503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31" name="空心弧 30">
            <a:extLst>
              <a:ext uri="{FF2B5EF4-FFF2-40B4-BE49-F238E27FC236}">
                <a16:creationId xmlns:a16="http://schemas.microsoft.com/office/drawing/2014/main" id="{C81F45EE-67E6-E4B7-AE30-CAB8914662FE}"/>
              </a:ext>
            </a:extLst>
          </p:cNvPr>
          <p:cNvSpPr/>
          <p:nvPr/>
        </p:nvSpPr>
        <p:spPr>
          <a:xfrm>
            <a:off x="49682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1" name="空心弧 40">
            <a:extLst>
              <a:ext uri="{FF2B5EF4-FFF2-40B4-BE49-F238E27FC236}">
                <a16:creationId xmlns:a16="http://schemas.microsoft.com/office/drawing/2014/main" id="{A1835A1A-FCE4-6A3A-709E-6B7FAD9FFB39}"/>
              </a:ext>
            </a:extLst>
          </p:cNvPr>
          <p:cNvSpPr/>
          <p:nvPr/>
        </p:nvSpPr>
        <p:spPr>
          <a:xfrm>
            <a:off x="8486139" y="1864293"/>
            <a:ext cx="2255522" cy="2255522"/>
          </a:xfrm>
          <a:prstGeom prst="blockArc">
            <a:avLst>
              <a:gd name="adj1" fmla="val 13759388"/>
              <a:gd name="adj2" fmla="val 3931869"/>
              <a:gd name="adj3" fmla="val 3613"/>
            </a:avLst>
          </a:prstGeom>
          <a:gradFill flip="none" rotWithShape="1">
            <a:gsLst>
              <a:gs pos="100000">
                <a:schemeClr val="accent2">
                  <a:alpha val="0"/>
                </a:schemeClr>
              </a:gs>
              <a:gs pos="0">
                <a:schemeClr val="accent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思源黑体 CN ExtraLight"/>
              <a:ea typeface="思源黑体 CN ExtraLight"/>
              <a:cs typeface="+mn-cs"/>
            </a:endParaRPr>
          </a:p>
        </p:txBody>
      </p:sp>
      <p:sp>
        <p:nvSpPr>
          <p:cNvPr id="4" name="文本框 3">
            <a:extLst>
              <a:ext uri="{FF2B5EF4-FFF2-40B4-BE49-F238E27FC236}">
                <a16:creationId xmlns:a16="http://schemas.microsoft.com/office/drawing/2014/main" id="{CDD1125E-BA2F-A28B-73D0-3EADB5EB8F48}"/>
              </a:ext>
            </a:extLst>
          </p:cNvPr>
          <p:cNvSpPr txBox="1"/>
          <p:nvPr/>
        </p:nvSpPr>
        <p:spPr>
          <a:xfrm>
            <a:off x="809799" y="1421521"/>
            <a:ext cx="6101046" cy="1710789"/>
          </a:xfrm>
          <a:prstGeom prst="rect">
            <a:avLst/>
          </a:prstGeom>
          <a:noFill/>
        </p:spPr>
        <p:txBody>
          <a:bodyPr wrap="square">
            <a:spAutoFit/>
          </a:bodyPr>
          <a:lstStyle/>
          <a:p>
            <a:pPr>
              <a:lnSpc>
                <a:spcPct val="150000"/>
              </a:lnSpc>
            </a:pPr>
            <a:r>
              <a:rPr lang="zh-CN" altLang="en-US" dirty="0"/>
              <a:t>来源于中山大学附属第一医院。有标记的数据有两类：即良性肿瘤（</a:t>
            </a:r>
            <a:r>
              <a:rPr lang="en-US" altLang="zh-CN" dirty="0"/>
              <a:t>benign</a:t>
            </a:r>
            <a:r>
              <a:rPr lang="zh-CN" altLang="en-US" dirty="0"/>
              <a:t>）和恶性肿瘤（</a:t>
            </a:r>
            <a:r>
              <a:rPr lang="en-US" altLang="zh-CN" dirty="0"/>
              <a:t>tumor</a:t>
            </a:r>
            <a:r>
              <a:rPr lang="zh-CN" altLang="en-US" dirty="0"/>
              <a:t>），未标记的数据则还有正常（</a:t>
            </a:r>
            <a:r>
              <a:rPr lang="en-US" altLang="zh-CN" dirty="0"/>
              <a:t>normal</a:t>
            </a:r>
            <a:r>
              <a:rPr lang="zh-CN" altLang="en-US" dirty="0"/>
              <a:t>）类别。训练集和验证集的比例约等于 </a:t>
            </a:r>
            <a:r>
              <a:rPr lang="en-US" altLang="zh-CN" dirty="0"/>
              <a:t>9:1</a:t>
            </a:r>
            <a:r>
              <a:rPr lang="zh-CN" altLang="en-US" dirty="0"/>
              <a:t>。</a:t>
            </a:r>
          </a:p>
        </p:txBody>
      </p:sp>
      <p:pic>
        <p:nvPicPr>
          <p:cNvPr id="5" name="图片 4">
            <a:extLst>
              <a:ext uri="{FF2B5EF4-FFF2-40B4-BE49-F238E27FC236}">
                <a16:creationId xmlns:a16="http://schemas.microsoft.com/office/drawing/2014/main" id="{B286B09A-4944-84EB-2BFA-CBDD7A4BD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385" y="2204088"/>
            <a:ext cx="3686667" cy="2304167"/>
          </a:xfrm>
          <a:prstGeom prst="rect">
            <a:avLst/>
          </a:prstGeom>
        </p:spPr>
      </p:pic>
      <p:pic>
        <p:nvPicPr>
          <p:cNvPr id="3" name="图片 2">
            <a:extLst>
              <a:ext uri="{FF2B5EF4-FFF2-40B4-BE49-F238E27FC236}">
                <a16:creationId xmlns:a16="http://schemas.microsoft.com/office/drawing/2014/main" id="{59331855-4A85-442C-2AD3-412C2DCF8876}"/>
              </a:ext>
            </a:extLst>
          </p:cNvPr>
          <p:cNvPicPr>
            <a:picLocks noChangeAspect="1"/>
          </p:cNvPicPr>
          <p:nvPr/>
        </p:nvPicPr>
        <p:blipFill>
          <a:blip r:embed="rId4"/>
          <a:stretch>
            <a:fillRect/>
          </a:stretch>
        </p:blipFill>
        <p:spPr>
          <a:xfrm>
            <a:off x="809799" y="3225856"/>
            <a:ext cx="6306430" cy="3029373"/>
          </a:xfrm>
          <a:prstGeom prst="rect">
            <a:avLst/>
          </a:prstGeom>
        </p:spPr>
      </p:pic>
    </p:spTree>
    <p:extLst>
      <p:ext uri="{BB962C8B-B14F-4D97-AF65-F5344CB8AC3E}">
        <p14:creationId xmlns:p14="http://schemas.microsoft.com/office/powerpoint/2010/main" val="4237827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94EC4FC-7B63-0641-90FE-55B5F895D43B}"/>
              </a:ext>
            </a:extLst>
          </p:cNvPr>
          <p:cNvSpPr txBox="1"/>
          <p:nvPr/>
        </p:nvSpPr>
        <p:spPr>
          <a:xfrm>
            <a:off x="5032247" y="1999734"/>
            <a:ext cx="2127506" cy="2215991"/>
          </a:xfrm>
          <a:prstGeom prst="rect">
            <a:avLst/>
          </a:prstGeom>
          <a:noFill/>
        </p:spPr>
        <p:txBody>
          <a:bodyPr wrap="none" rtlCol="0">
            <a:spAutoFit/>
          </a:bodyPr>
          <a:lstStyle>
            <a:defPPr>
              <a:defRPr lang="zh-CN"/>
            </a:defPPr>
            <a:lvl1pPr marR="0" lvl="0" indent="0" algn="ctr" fontAlgn="auto">
              <a:lnSpc>
                <a:spcPct val="100000"/>
              </a:lnSpc>
              <a:spcBef>
                <a:spcPts val="0"/>
              </a:spcBef>
              <a:spcAft>
                <a:spcPts val="0"/>
              </a:spcAft>
              <a:buClrTx/>
              <a:buSzTx/>
              <a:buFontTx/>
              <a:buNone/>
              <a:tabLst/>
              <a:defRPr kumimoji="0" sz="13800" b="0" i="0" u="none" strike="noStrike" cap="none" spc="0" normalizeH="0" baseline="0">
                <a:ln>
                  <a:noFill/>
                </a:ln>
                <a:gradFill>
                  <a:gsLst>
                    <a:gs pos="92000">
                      <a:schemeClr val="accent3"/>
                    </a:gs>
                    <a:gs pos="0">
                      <a:schemeClr val="accent1"/>
                    </a:gs>
                  </a:gsLst>
                  <a:lin ang="5400000" scaled="1"/>
                </a:gradFill>
                <a:effectLst/>
                <a:uLnTx/>
                <a:uFillTx/>
                <a:latin typeface="思源黑体 CN Normal" panose="020B0400000000000000" pitchFamily="34" charset="-122"/>
                <a:ea typeface="思源黑体 CN Normal" panose="020B04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rPr>
              <a:t>03</a:t>
            </a:r>
            <a:endParaRPr kumimoji="0" lang="zh-CN" altLang="en-US" sz="13800" b="0" i="0" u="none" strike="noStrike" kern="120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mn-cs"/>
            </a:endParaRPr>
          </a:p>
        </p:txBody>
      </p:sp>
      <p:cxnSp>
        <p:nvCxnSpPr>
          <p:cNvPr id="10" name="直接连接符 9">
            <a:extLst>
              <a:ext uri="{FF2B5EF4-FFF2-40B4-BE49-F238E27FC236}">
                <a16:creationId xmlns:a16="http://schemas.microsoft.com/office/drawing/2014/main" id="{24B742AB-9F36-F3F4-9F04-A84E74B3DD2E}"/>
              </a:ext>
            </a:extLst>
          </p:cNvPr>
          <p:cNvCxnSpPr>
            <a:cxnSpLocks/>
          </p:cNvCxnSpPr>
          <p:nvPr/>
        </p:nvCxnSpPr>
        <p:spPr>
          <a:xfrm>
            <a:off x="5580371" y="4093029"/>
            <a:ext cx="1031258" cy="0"/>
          </a:xfrm>
          <a:prstGeom prst="line">
            <a:avLst/>
          </a:prstGeom>
          <a:ln w="28575">
            <a:gradFill flip="none" rotWithShape="1">
              <a:gsLst>
                <a:gs pos="50000">
                  <a:schemeClr val="accent1"/>
                </a:gs>
                <a:gs pos="51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9C588B-0C5A-C64E-DF80-131C8FB5678F}"/>
              </a:ext>
            </a:extLst>
          </p:cNvPr>
          <p:cNvSpPr txBox="1"/>
          <p:nvPr/>
        </p:nvSpPr>
        <p:spPr>
          <a:xfrm>
            <a:off x="4329315" y="4303914"/>
            <a:ext cx="35333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rPr>
              <a:t>改进思路</a:t>
            </a:r>
            <a:endParaRPr kumimoji="0" lang="zh-CN" altLang="en-US" sz="4000" b="0" i="0" u="none" strike="noStrike" kern="1200" cap="none" spc="0" normalizeH="0" baseline="0" noProof="0" dirty="0">
              <a:ln>
                <a:noFill/>
              </a:ln>
              <a:solidFill>
                <a:srgbClr val="000000"/>
              </a:solidFill>
              <a:effectLst/>
              <a:uLnTx/>
              <a:uFillTx/>
              <a:latin typeface="思源黑体 CN ExtraLight" panose="020B0200000000000000" pitchFamily="34" charset="-122"/>
              <a:ea typeface="思源黑体 CN ExtraLight" panose="020B0200000000000000" pitchFamily="34" charset="-122"/>
              <a:cs typeface="+mn-cs"/>
            </a:endParaRPr>
          </a:p>
        </p:txBody>
      </p:sp>
    </p:spTree>
    <p:extLst>
      <p:ext uri="{BB962C8B-B14F-4D97-AF65-F5344CB8AC3E}">
        <p14:creationId xmlns:p14="http://schemas.microsoft.com/office/powerpoint/2010/main" val="1717446157"/>
      </p:ext>
    </p:extLst>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02ACE3"/>
      </a:accent1>
      <a:accent2>
        <a:srgbClr val="028FC4"/>
      </a:accent2>
      <a:accent3>
        <a:srgbClr val="0E87DA"/>
      </a:accent3>
      <a:accent4>
        <a:srgbClr val="FE8301"/>
      </a:accent4>
      <a:accent5>
        <a:srgbClr val="FEBA4F"/>
      </a:accent5>
      <a:accent6>
        <a:srgbClr val="929292"/>
      </a:accent6>
      <a:hlink>
        <a:srgbClr val="4472C4"/>
      </a:hlink>
      <a:folHlink>
        <a:srgbClr val="BFBFBF"/>
      </a:folHlink>
    </a:clrScheme>
    <a:fontScheme name="渐变蓝简约">
      <a:majorFont>
        <a:latin typeface="思源黑体 CN Normal"/>
        <a:ea typeface="思源黑体 CN Normal"/>
        <a:cs typeface=""/>
      </a:majorFont>
      <a:minorFont>
        <a:latin typeface="思源黑体 CN ExtraLight"/>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2ACE3"/>
    </a:accent1>
    <a:accent2>
      <a:srgbClr val="028FC4"/>
    </a:accent2>
    <a:accent3>
      <a:srgbClr val="0E87DA"/>
    </a:accent3>
    <a:accent4>
      <a:srgbClr val="FE8301"/>
    </a:accent4>
    <a:accent5>
      <a:srgbClr val="FEBA4F"/>
    </a:accent5>
    <a:accent6>
      <a:srgbClr val="929292"/>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02ACE3"/>
    </a:accent1>
    <a:accent2>
      <a:srgbClr val="028FC4"/>
    </a:accent2>
    <a:accent3>
      <a:srgbClr val="0E87DA"/>
    </a:accent3>
    <a:accent4>
      <a:srgbClr val="FE8301"/>
    </a:accent4>
    <a:accent5>
      <a:srgbClr val="FEBA4F"/>
    </a:accent5>
    <a:accent6>
      <a:srgbClr val="929292"/>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537</TotalTime>
  <Words>2446</Words>
  <Application>Microsoft Office PowerPoint</Application>
  <PresentationFormat>宽屏</PresentationFormat>
  <Paragraphs>136</Paragraphs>
  <Slides>24</Slides>
  <Notes>23</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思源黑体 CN Normal</vt:lpstr>
      <vt:lpstr>宋体</vt:lpstr>
      <vt:lpstr>等线</vt:lpstr>
      <vt:lpstr>Arial</vt:lpstr>
      <vt:lpstr>思源黑体 CN ExtraLight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書 翰</dc:creator>
  <cp:lastModifiedBy>锐生 何</cp:lastModifiedBy>
  <cp:revision>24</cp:revision>
  <dcterms:created xsi:type="dcterms:W3CDTF">2022-07-31T06:37:39Z</dcterms:created>
  <dcterms:modified xsi:type="dcterms:W3CDTF">2025-05-07T12:22:40Z</dcterms:modified>
</cp:coreProperties>
</file>